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4"/>
  </p:notesMasterIdLst>
  <p:sldIdLst>
    <p:sldId id="2050" r:id="rId2"/>
    <p:sldId id="1416" r:id="rId3"/>
    <p:sldId id="1417" r:id="rId4"/>
    <p:sldId id="1892" r:id="rId5"/>
    <p:sldId id="1418" r:id="rId6"/>
    <p:sldId id="1419" r:id="rId7"/>
    <p:sldId id="1519" r:id="rId8"/>
    <p:sldId id="1420" r:id="rId9"/>
    <p:sldId id="1925" r:id="rId10"/>
    <p:sldId id="1422" r:id="rId11"/>
    <p:sldId id="1423" r:id="rId12"/>
    <p:sldId id="1520" r:id="rId13"/>
    <p:sldId id="1521" r:id="rId14"/>
    <p:sldId id="1579" r:id="rId15"/>
    <p:sldId id="1552" r:id="rId16"/>
    <p:sldId id="1553" r:id="rId17"/>
    <p:sldId id="2051" r:id="rId18"/>
    <p:sldId id="1834" r:id="rId19"/>
    <p:sldId id="1525" r:id="rId20"/>
    <p:sldId id="1435" r:id="rId21"/>
    <p:sldId id="1437" r:id="rId22"/>
    <p:sldId id="1438" r:id="rId23"/>
    <p:sldId id="1444" r:id="rId24"/>
    <p:sldId id="2053" r:id="rId25"/>
    <p:sldId id="2054" r:id="rId26"/>
    <p:sldId id="1527" r:id="rId27"/>
    <p:sldId id="1529" r:id="rId28"/>
    <p:sldId id="1528" r:id="rId29"/>
    <p:sldId id="1441" r:id="rId30"/>
    <p:sldId id="1523" r:id="rId31"/>
    <p:sldId id="1426" r:id="rId32"/>
    <p:sldId id="1427" r:id="rId33"/>
    <p:sldId id="1428" r:id="rId34"/>
    <p:sldId id="1429" r:id="rId35"/>
    <p:sldId id="1430" r:id="rId36"/>
    <p:sldId id="1431" r:id="rId37"/>
    <p:sldId id="2052" r:id="rId38"/>
    <p:sldId id="1432" r:id="rId39"/>
    <p:sldId id="1524" r:id="rId40"/>
    <p:sldId id="1433" r:id="rId41"/>
    <p:sldId id="1434" r:id="rId42"/>
    <p:sldId id="1440" r:id="rId43"/>
  </p:sldIdLst>
  <p:sldSz cx="12192000" cy="6858000"/>
  <p:notesSz cx="6858000" cy="9144000"/>
  <p:embeddedFontLst>
    <p:embeddedFont>
      <p:font typeface="Aharoni" panose="02010803020104030203" pitchFamily="2" charset="-79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Times" panose="02020603050405020304" pitchFamily="18" charset="0"/>
      <p:regular r:id="rId50"/>
      <p:bold r:id="rId51"/>
      <p:italic r:id="rId52"/>
      <p:boldItalic r:id="rId53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42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5DBBF-007C-426B-BF86-1826D59D201F}" type="datetimeFigureOut">
              <a:rPr lang="nl-BE" smtClean="0"/>
              <a:t>20/03/2019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24799-FE25-47D9-9CA3-1C1D26EEAB2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1781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C05E6D-6A65-4ABD-875C-954F8D4F5A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7946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B8777C-52BC-4DDC-B480-AE80904C1345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34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9BF322-8E38-42F3-9EA3-A4BE40FAAF7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1206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6" descr="ARTE_pr_PPt_Punt"/>
          <p:cNvPicPr>
            <a:picLocks noChangeAspect="1" noChangeArrowheads="1"/>
          </p:cNvPicPr>
          <p:nvPr/>
        </p:nvPicPr>
        <p:blipFill>
          <a:blip r:embed="rId3" cstate="print"/>
          <a:srcRect t="20750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881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7BE05496-3B10-4A41-8C93-08BB49645C7C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583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175752" y="0"/>
            <a:ext cx="2736849" cy="62309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63084" y="0"/>
            <a:ext cx="8009467" cy="62309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16F3D47-FFE9-479F-9037-FEF9EA7AD6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55267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en tekst bov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CEF5E14-41EF-4384-A221-B95AAD68111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03900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en object bov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56CAE482-F4CF-42FD-A102-D28383B61AD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443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292A9103-B1A4-4E72-B16D-CC0F061E632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3306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07500AD-C4BB-4B1D-B172-BA010A5CE0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0218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31746CC9-2660-48D4-8C8B-A0B0CDBB99B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5836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3A4AE-8DB4-496E-8E13-031B045371D6}" type="datetimeFigureOut">
              <a:rPr lang="en-US"/>
              <a:pPr>
                <a:defRPr/>
              </a:pPr>
              <a:t>3/20/2019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BB038-3F5A-4047-B30F-E06C3E47D8DA}" type="slidenum">
              <a:rPr lang="en-CA"/>
              <a:pPr>
                <a:defRPr/>
              </a:pPr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644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4672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07DCCE98-C9D1-4FEF-ADDE-AE30A9E734C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718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F8B896B4-E00B-4DE9-9035-90E8A04EE6C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533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CBA431D4-C4EA-4267-BBB6-C71DCDFCE14A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43259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B81F973-C481-4980-A0B7-87F0E9C3175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99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1B713D80-EF8A-4A88-BBD7-6C507639B2E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1181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5DF2318-0576-4E4A-A8B4-7BF50C29429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5601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EF52B10-FE16-474A-A3EE-A30968C8FBB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785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63085" y="0"/>
            <a:ext cx="1026583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3085" y="1328738"/>
            <a:ext cx="10949516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1033" y="6470650"/>
            <a:ext cx="320886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>
            <a:off x="0" y="922338"/>
            <a:ext cx="12192000" cy="0"/>
          </a:xfrm>
          <a:prstGeom prst="line">
            <a:avLst/>
          </a:prstGeom>
          <a:noFill/>
          <a:ln w="12700">
            <a:solidFill>
              <a:srgbClr val="CCCC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nl-NL">
              <a:cs typeface="+mn-cs"/>
            </a:endParaRPr>
          </a:p>
        </p:txBody>
      </p:sp>
      <p:pic>
        <p:nvPicPr>
          <p:cNvPr id="9218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2" y="61119"/>
            <a:ext cx="10667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8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239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5000"/>
        <a:buFont typeface="Times" pitchFamily="18" charset="0"/>
        <a:buChar char="•"/>
        <a:defRPr>
          <a:solidFill>
            <a:schemeClr val="tx1"/>
          </a:solidFill>
          <a:latin typeface="+mn-lt"/>
        </a:defRPr>
      </a:lvl2pPr>
      <a:lvl3pPr marL="1135063" indent="-220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503363" indent="-2079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4pPr>
      <a:lvl5pPr marL="1898650" indent="-2047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3558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6pPr>
      <a:lvl7pPr marL="28130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7pPr>
      <a:lvl8pPr marL="32702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8pPr>
      <a:lvl9pPr marL="37274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UIVreA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46314" y="438151"/>
            <a:ext cx="7831137" cy="1095375"/>
          </a:xfrm>
        </p:spPr>
        <p:txBody>
          <a:bodyPr/>
          <a:lstStyle/>
          <a:p>
            <a:pPr eaLnBrk="1" hangingPunct="1"/>
            <a:r>
              <a:rPr lang="en-US" sz="2800" dirty="0"/>
              <a:t>Object Oriented Programming</a:t>
            </a:r>
          </a:p>
        </p:txBody>
      </p:sp>
      <p:sp>
        <p:nvSpPr>
          <p:cNvPr id="167939" name="Rectangle 9"/>
          <p:cNvSpPr>
            <a:spLocks noChangeArrowheads="1"/>
          </p:cNvSpPr>
          <p:nvPr/>
        </p:nvSpPr>
        <p:spPr bwMode="auto">
          <a:xfrm>
            <a:off x="2236788" y="1543051"/>
            <a:ext cx="7834312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Start Mod 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Les 1: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Overerving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88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Syntax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E" dirty="0"/>
              <a:t> public class </a:t>
            </a:r>
            <a:r>
              <a:rPr lang="en-IE" dirty="0" err="1"/>
              <a:t>ChildClass</a:t>
            </a:r>
            <a:r>
              <a:rPr lang="en-IE" dirty="0"/>
              <a:t>: </a:t>
            </a:r>
            <a:r>
              <a:rPr lang="en-IE" dirty="0" err="1"/>
              <a:t>BaseClass</a:t>
            </a:r>
            <a:endParaRPr lang="en-IE" dirty="0"/>
          </a:p>
          <a:p>
            <a:pPr>
              <a:buNone/>
            </a:pPr>
            <a:r>
              <a:rPr lang="en-IE" dirty="0"/>
              <a:t> {</a:t>
            </a:r>
          </a:p>
          <a:p>
            <a:pPr>
              <a:buNone/>
            </a:pPr>
            <a:r>
              <a:rPr lang="en-IE" dirty="0"/>
              <a:t> }</a:t>
            </a:r>
          </a:p>
          <a:p>
            <a:pPr>
              <a:buNone/>
            </a:pPr>
            <a:endParaRPr lang="en-IE" dirty="0"/>
          </a:p>
          <a:p>
            <a:pPr>
              <a:buNone/>
            </a:pP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hthoek 4"/>
          <p:cNvSpPr/>
          <p:nvPr/>
        </p:nvSpPr>
        <p:spPr bwMode="auto">
          <a:xfrm>
            <a:off x="2417136" y="4348716"/>
            <a:ext cx="4901609" cy="669852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Childclass IS EEN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BaseClass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+ specialisatie die tussen de accolades staat</a:t>
            </a:r>
          </a:p>
        </p:txBody>
      </p:sp>
      <p:cxnSp>
        <p:nvCxnSpPr>
          <p:cNvPr id="7" name="Rechte verbindingslijn met pijl 6"/>
          <p:cNvCxnSpPr/>
          <p:nvPr/>
        </p:nvCxnSpPr>
        <p:spPr bwMode="auto">
          <a:xfrm flipV="1">
            <a:off x="4484914" y="1637212"/>
            <a:ext cx="426720" cy="2711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0430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Inheritance syntax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BabyAccount</a:t>
            </a:r>
            <a:r>
              <a:rPr lang="en-IE" dirty="0"/>
              <a:t> </a:t>
            </a:r>
            <a:r>
              <a:rPr lang="en-IE" dirty="0" err="1"/>
              <a:t>erft</a:t>
            </a:r>
            <a:r>
              <a:rPr lang="en-IE" dirty="0"/>
              <a:t> over van </a:t>
            </a:r>
            <a:r>
              <a:rPr lang="en-IE" dirty="0" err="1"/>
              <a:t>BankAccount</a:t>
            </a:r>
            <a:endParaRPr lang="en-IE" dirty="0"/>
          </a:p>
          <a:p>
            <a:endParaRPr lang="en-IE" dirty="0"/>
          </a:p>
          <a:p>
            <a:pPr lvl="1"/>
            <a:r>
              <a:rPr lang="en-IE" dirty="0" err="1"/>
              <a:t>BabyAccount</a:t>
            </a:r>
            <a:r>
              <a:rPr lang="en-IE" dirty="0"/>
              <a:t> </a:t>
            </a:r>
            <a:r>
              <a:rPr lang="en-IE" b="1" dirty="0"/>
              <a:t>is </a:t>
            </a:r>
            <a:r>
              <a:rPr lang="en-IE" b="1" dirty="0" err="1"/>
              <a:t>een</a:t>
            </a:r>
            <a:r>
              <a:rPr lang="en-IE" dirty="0"/>
              <a:t> </a:t>
            </a:r>
            <a:r>
              <a:rPr lang="en-IE" dirty="0" err="1"/>
              <a:t>BankAccount</a:t>
            </a:r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Syntax: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5223" y="3061880"/>
            <a:ext cx="6081813" cy="200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hoek 6"/>
          <p:cNvSpPr/>
          <p:nvPr/>
        </p:nvSpPr>
        <p:spPr bwMode="auto">
          <a:xfrm>
            <a:off x="7378804" y="4065769"/>
            <a:ext cx="1361289" cy="500621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542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erft de </a:t>
            </a:r>
            <a:r>
              <a:rPr lang="nl-BE" dirty="0" err="1"/>
              <a:t>child</a:t>
            </a:r>
            <a:r>
              <a:rPr lang="nl-BE" dirty="0"/>
              <a:t>-klasse over?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3600" b="1" dirty="0"/>
              <a:t>ALLES! </a:t>
            </a:r>
          </a:p>
          <a:p>
            <a:pPr marL="0" indent="0">
              <a:buNone/>
            </a:pPr>
            <a:r>
              <a:rPr lang="nl-BE" sz="3600" b="1" dirty="0" err="1"/>
              <a:t>constructors</a:t>
            </a:r>
            <a:r>
              <a:rPr lang="nl-BE" sz="3600" b="1" dirty="0"/>
              <a:t>, </a:t>
            </a:r>
            <a:r>
              <a:rPr lang="nl-BE" sz="3600" b="1" dirty="0" err="1"/>
              <a:t>properties</a:t>
            </a:r>
            <a:r>
              <a:rPr lang="nl-BE" sz="3600" b="1" dirty="0"/>
              <a:t>, </a:t>
            </a:r>
            <a:r>
              <a:rPr lang="nl-BE" sz="3600" b="1" dirty="0" err="1"/>
              <a:t>protected</a:t>
            </a:r>
            <a:r>
              <a:rPr lang="nl-BE" sz="3600" b="1" dirty="0"/>
              <a:t> fields, private fields (maar je kan er wel niet rechtstreeks aan), </a:t>
            </a:r>
            <a:r>
              <a:rPr lang="nl-BE" sz="3600" b="1" dirty="0" err="1"/>
              <a:t>etcetcetc</a:t>
            </a:r>
            <a:endParaRPr lang="nl-BE" sz="3600" b="1" dirty="0"/>
          </a:p>
          <a:p>
            <a:pPr marL="0" indent="0">
              <a:buNone/>
            </a:pPr>
            <a:endParaRPr lang="nl-BE" sz="3600" b="1" dirty="0"/>
          </a:p>
          <a:p>
            <a:pPr marL="0" indent="0">
              <a:buNone/>
            </a:pPr>
            <a:r>
              <a:rPr lang="nl-BE" sz="3600" u="sng" dirty="0"/>
              <a:t>“</a:t>
            </a:r>
            <a:r>
              <a:rPr lang="nl-BE" sz="3600" u="sng" dirty="0" err="1"/>
              <a:t>Inheritance</a:t>
            </a:r>
            <a:r>
              <a:rPr lang="nl-BE" sz="3600" u="sng" dirty="0"/>
              <a:t> is </a:t>
            </a:r>
            <a:r>
              <a:rPr lang="nl-BE" sz="3600" u="sng" dirty="0" err="1"/>
              <a:t>transitive</a:t>
            </a:r>
            <a:r>
              <a:rPr lang="nl-BE" sz="3600" u="sng" dirty="0"/>
              <a:t>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7443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Meerdere keren overerven mag natuurlijk ook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class Cup{..}</a:t>
            </a:r>
          </a:p>
          <a:p>
            <a:r>
              <a:rPr lang="nl-BE" dirty="0"/>
              <a:t>class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715" y="1626984"/>
            <a:ext cx="4458193" cy="496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178" y="2639380"/>
            <a:ext cx="46101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2252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Inheritance</a:t>
            </a:r>
            <a:r>
              <a:rPr lang="nl-BE" dirty="0"/>
              <a:t> tree van spel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8194" name="Picture 2" descr="Image result for inheritance tree game">
            <a:extLst>
              <a:ext uri="{FF2B5EF4-FFF2-40B4-BE49-F238E27FC236}">
                <a16:creationId xmlns:a16="http://schemas.microsoft.com/office/drawing/2014/main" id="{5F95EE05-3A4F-40CF-A83B-A37B3D3B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430" y="1811947"/>
            <a:ext cx="8248299" cy="43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56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Voordelen van overerving?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Bespaart tijd (qua coderen)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Reduceert kans op fouten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Maak het eenvoudiger om de overgeërfde klasse te begrijpen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Maakt het eenvoudiger om programma’s te schrijven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Vermindert kans op dubbele code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047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179B95-2932-4C7D-A4C7-6052158D8CF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860" y="527099"/>
            <a:ext cx="5773516" cy="589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021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FB4A9-9E3C-4CD9-82E5-68A9863C9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Wanneer </a:t>
            </a:r>
            <a:r>
              <a:rPr lang="nl-BE" dirty="0" err="1"/>
              <a:t>inheritance</a:t>
            </a:r>
            <a:r>
              <a:rPr lang="nl-BE" dirty="0"/>
              <a:t> toepassen?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DCDB0E-FCCC-4F7A-96C0-3F27DD596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28738"/>
            <a:ext cx="4851928" cy="4902200"/>
          </a:xfrm>
        </p:spPr>
        <p:txBody>
          <a:bodyPr/>
          <a:lstStyle/>
          <a:p>
            <a:r>
              <a:rPr lang="nl-BE" dirty="0"/>
              <a:t>Je ziet een duidelijke “is een” relatie</a:t>
            </a:r>
          </a:p>
          <a:p>
            <a:r>
              <a:rPr lang="nl-BE" dirty="0"/>
              <a:t>Je moet aardig wat code van de ene naar een andere klasse copy/pasten: bekijk dan zeker of er geen “overkoepelende” </a:t>
            </a:r>
            <a:r>
              <a:rPr lang="nl-BE" dirty="0" err="1"/>
              <a:t>parent</a:t>
            </a:r>
            <a:r>
              <a:rPr lang="nl-BE" dirty="0"/>
              <a:t>-klasse voor deze beide klassen bestaat (of misschien is één van beide klassen de </a:t>
            </a:r>
            <a:r>
              <a:rPr lang="nl-BE" dirty="0" err="1"/>
              <a:t>parent</a:t>
            </a:r>
            <a:r>
              <a:rPr lang="nl-BE" dirty="0"/>
              <a:t> en de andere een </a:t>
            </a:r>
            <a:r>
              <a:rPr lang="nl-BE" dirty="0" err="1"/>
              <a:t>child</a:t>
            </a:r>
            <a:r>
              <a:rPr lang="nl-BE" dirty="0"/>
              <a:t> dat specialiseert)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Opgelet: “heeft een” relatie is géén </a:t>
            </a:r>
            <a:r>
              <a:rPr lang="nl-BE" dirty="0" err="1"/>
              <a:t>inheritance</a:t>
            </a:r>
            <a:r>
              <a:rPr lang="nl-BE" dirty="0"/>
              <a:t>, maar zal wel compositie zijn (zie later)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CF83AEC-6D44-46BC-913A-AA11356A1F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218" name="Picture 2" descr="Image result for detector">
            <a:extLst>
              <a:ext uri="{FF2B5EF4-FFF2-40B4-BE49-F238E27FC236}">
                <a16:creationId xmlns:a16="http://schemas.microsoft.com/office/drawing/2014/main" id="{C149C9A0-DB0C-4C00-973C-3287A2182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13" y="922338"/>
            <a:ext cx="6198394" cy="552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201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Constructors</a:t>
            </a:r>
            <a:r>
              <a:rPr lang="nl-BE" dirty="0"/>
              <a:t> bij overerving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01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Volgorde van </a:t>
            </a:r>
            <a:r>
              <a:rPr lang="nl-BE" dirty="0" err="1"/>
              <a:t>constructors</a:t>
            </a:r>
            <a:r>
              <a:rPr lang="nl-BE" dirty="0"/>
              <a:t>!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162" y="695249"/>
            <a:ext cx="5817379" cy="3661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11" y="4173606"/>
            <a:ext cx="4029127" cy="1322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902" y="4834991"/>
            <a:ext cx="6399464" cy="1555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Rechte verbindingslijn met pijl 5"/>
          <p:cNvCxnSpPr/>
          <p:nvPr/>
        </p:nvCxnSpPr>
        <p:spPr bwMode="auto">
          <a:xfrm>
            <a:off x="4426688" y="5390708"/>
            <a:ext cx="1180214" cy="138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9110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Inheritance Hierarchy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0"/>
            <a:ext cx="7772400" cy="1600200"/>
          </a:xfrm>
        </p:spPr>
        <p:txBody>
          <a:bodyPr/>
          <a:lstStyle/>
          <a:p>
            <a:r>
              <a:rPr lang="en-US"/>
              <a:t>an "is-A" relationship</a:t>
            </a:r>
          </a:p>
          <a:p>
            <a:r>
              <a:rPr lang="en-US"/>
              <a:t>Inheritance </a:t>
            </a:r>
          </a:p>
          <a:p>
            <a:pPr lvl="1"/>
            <a:r>
              <a:rPr lang="en-US"/>
              <a:t>for type - a re-use of common interface</a:t>
            </a:r>
          </a:p>
          <a:p>
            <a:pPr lvl="1"/>
            <a:r>
              <a:rPr lang="en-US"/>
              <a:t>for class - a re-use of common interface and implementation</a:t>
            </a:r>
          </a:p>
          <a:p>
            <a:endParaRPr lang="en-US"/>
          </a:p>
        </p:txBody>
      </p:sp>
      <p:sp>
        <p:nvSpPr>
          <p:cNvPr id="70660" name="Rectangle 5"/>
          <p:cNvSpPr>
            <a:spLocks noChangeArrowheads="1"/>
          </p:cNvSpPr>
          <p:nvPr/>
        </p:nvSpPr>
        <p:spPr bwMode="auto">
          <a:xfrm>
            <a:off x="4754564" y="4122738"/>
            <a:ext cx="65242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Person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61" name="Rectangle 6"/>
          <p:cNvSpPr>
            <a:spLocks noChangeArrowheads="1"/>
          </p:cNvSpPr>
          <p:nvPr/>
        </p:nvSpPr>
        <p:spPr bwMode="auto">
          <a:xfrm>
            <a:off x="4403725" y="4343400"/>
            <a:ext cx="6412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·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62" name="Rectangle 7"/>
          <p:cNvSpPr>
            <a:spLocks noChangeArrowheads="1"/>
          </p:cNvSpPr>
          <p:nvPr/>
        </p:nvSpPr>
        <p:spPr bwMode="auto">
          <a:xfrm>
            <a:off x="4487863" y="4359275"/>
            <a:ext cx="529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63" name="Rectangle 8"/>
          <p:cNvSpPr>
            <a:spLocks noChangeArrowheads="1"/>
          </p:cNvSpPr>
          <p:nvPr/>
        </p:nvSpPr>
        <p:spPr bwMode="auto">
          <a:xfrm>
            <a:off x="4746625" y="4359275"/>
            <a:ext cx="51456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Name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70664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200401"/>
            <a:ext cx="73025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5" name="Rectangle 10"/>
          <p:cNvSpPr>
            <a:spLocks noChangeArrowheads="1"/>
          </p:cNvSpPr>
          <p:nvPr/>
        </p:nvSpPr>
        <p:spPr bwMode="auto">
          <a:xfrm>
            <a:off x="6140451" y="4098925"/>
            <a:ext cx="71493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Student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66" name="Rectangle 11"/>
          <p:cNvSpPr>
            <a:spLocks noChangeArrowheads="1"/>
          </p:cNvSpPr>
          <p:nvPr/>
        </p:nvSpPr>
        <p:spPr bwMode="auto">
          <a:xfrm>
            <a:off x="5821363" y="4321175"/>
            <a:ext cx="6412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·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67" name="Rectangle 12"/>
          <p:cNvSpPr>
            <a:spLocks noChangeArrowheads="1"/>
          </p:cNvSpPr>
          <p:nvPr/>
        </p:nvSpPr>
        <p:spPr bwMode="auto">
          <a:xfrm>
            <a:off x="5905500" y="4335463"/>
            <a:ext cx="5238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68" name="Rectangle 13"/>
          <p:cNvSpPr>
            <a:spLocks noChangeArrowheads="1"/>
          </p:cNvSpPr>
          <p:nvPr/>
        </p:nvSpPr>
        <p:spPr bwMode="auto">
          <a:xfrm>
            <a:off x="6164263" y="4335463"/>
            <a:ext cx="51456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Name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69" name="Rectangle 14"/>
          <p:cNvSpPr>
            <a:spLocks noChangeArrowheads="1"/>
          </p:cNvSpPr>
          <p:nvPr/>
        </p:nvSpPr>
        <p:spPr bwMode="auto">
          <a:xfrm>
            <a:off x="5821363" y="4556125"/>
            <a:ext cx="6412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·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70" name="Rectangle 15"/>
          <p:cNvSpPr>
            <a:spLocks noChangeArrowheads="1"/>
          </p:cNvSpPr>
          <p:nvPr/>
        </p:nvSpPr>
        <p:spPr bwMode="auto">
          <a:xfrm>
            <a:off x="5905500" y="4572000"/>
            <a:ext cx="5238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71" name="Rectangle 16"/>
          <p:cNvSpPr>
            <a:spLocks noChangeArrowheads="1"/>
          </p:cNvSpPr>
          <p:nvPr/>
        </p:nvSpPr>
        <p:spPr bwMode="auto">
          <a:xfrm>
            <a:off x="6164263" y="4572000"/>
            <a:ext cx="97462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Attendence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72" name="Rectangle 17"/>
          <p:cNvSpPr>
            <a:spLocks noChangeArrowheads="1"/>
          </p:cNvSpPr>
          <p:nvPr/>
        </p:nvSpPr>
        <p:spPr bwMode="auto">
          <a:xfrm>
            <a:off x="5821363" y="4792663"/>
            <a:ext cx="6412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·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73" name="Rectangle 18"/>
          <p:cNvSpPr>
            <a:spLocks noChangeArrowheads="1"/>
          </p:cNvSpPr>
          <p:nvPr/>
        </p:nvSpPr>
        <p:spPr bwMode="auto">
          <a:xfrm>
            <a:off x="5905500" y="4808538"/>
            <a:ext cx="5238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74" name="Rectangle 19"/>
          <p:cNvSpPr>
            <a:spLocks noChangeArrowheads="1"/>
          </p:cNvSpPr>
          <p:nvPr/>
        </p:nvSpPr>
        <p:spPr bwMode="auto">
          <a:xfrm>
            <a:off x="6164264" y="4808538"/>
            <a:ext cx="64280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Current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75" name="Rectangle 20"/>
          <p:cNvSpPr>
            <a:spLocks noChangeArrowheads="1"/>
          </p:cNvSpPr>
          <p:nvPr/>
        </p:nvSpPr>
        <p:spPr bwMode="auto">
          <a:xfrm>
            <a:off x="6164264" y="5037138"/>
            <a:ext cx="53540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Grade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76" name="Oval 37"/>
          <p:cNvSpPr>
            <a:spLocks noChangeArrowheads="1"/>
          </p:cNvSpPr>
          <p:nvPr/>
        </p:nvSpPr>
        <p:spPr bwMode="auto">
          <a:xfrm>
            <a:off x="4891088" y="3322639"/>
            <a:ext cx="220662" cy="198437"/>
          </a:xfrm>
          <a:prstGeom prst="ellips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77" name="Line 38"/>
          <p:cNvSpPr>
            <a:spLocks noChangeShapeType="1"/>
          </p:cNvSpPr>
          <p:nvPr/>
        </p:nvSpPr>
        <p:spPr bwMode="auto">
          <a:xfrm>
            <a:off x="4991100" y="3527426"/>
            <a:ext cx="6350" cy="320675"/>
          </a:xfrm>
          <a:prstGeom prst="lin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78" name="Line 39"/>
          <p:cNvSpPr>
            <a:spLocks noChangeShapeType="1"/>
          </p:cNvSpPr>
          <p:nvPr/>
        </p:nvSpPr>
        <p:spPr bwMode="auto">
          <a:xfrm flipH="1">
            <a:off x="4845050" y="3840163"/>
            <a:ext cx="152400" cy="190500"/>
          </a:xfrm>
          <a:prstGeom prst="lin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79" name="Line 40"/>
          <p:cNvSpPr>
            <a:spLocks noChangeShapeType="1"/>
          </p:cNvSpPr>
          <p:nvPr/>
        </p:nvSpPr>
        <p:spPr bwMode="auto">
          <a:xfrm>
            <a:off x="4997450" y="3825875"/>
            <a:ext cx="114300" cy="190500"/>
          </a:xfrm>
          <a:prstGeom prst="lin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680" name="Line 41"/>
          <p:cNvSpPr>
            <a:spLocks noChangeShapeType="1"/>
          </p:cNvSpPr>
          <p:nvPr/>
        </p:nvSpPr>
        <p:spPr bwMode="auto">
          <a:xfrm>
            <a:off x="4868864" y="3635375"/>
            <a:ext cx="280987" cy="1588"/>
          </a:xfrm>
          <a:prstGeom prst="lin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85191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Constructors </a:t>
            </a:r>
            <a:r>
              <a:rPr lang="en-IE" dirty="0" err="1"/>
              <a:t>bij</a:t>
            </a:r>
            <a:r>
              <a:rPr lang="en-IE" dirty="0"/>
              <a:t> inheritance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Elke constructor MOET de constructor van de basis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aanroepen</a:t>
            </a:r>
            <a:endParaRPr lang="en-IE" dirty="0"/>
          </a:p>
          <a:p>
            <a:endParaRPr lang="en-IE" dirty="0"/>
          </a:p>
          <a:p>
            <a:r>
              <a:rPr lang="en-IE" dirty="0"/>
              <a:t>Syntax:</a:t>
            </a:r>
          </a:p>
          <a:p>
            <a:pPr lvl="1"/>
            <a:r>
              <a:rPr lang="en-IE" dirty="0" err="1"/>
              <a:t>Aanroepen</a:t>
            </a:r>
            <a:r>
              <a:rPr lang="en-IE" dirty="0"/>
              <a:t> van parent constructor met base keyword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b="1" dirty="0" err="1"/>
              <a:t>Zonder</a:t>
            </a:r>
            <a:r>
              <a:rPr lang="en-IE" b="1" dirty="0"/>
              <a:t> </a:t>
            </a:r>
            <a:r>
              <a:rPr lang="en-IE" b="1" dirty="0" err="1"/>
              <a:t>expliciete</a:t>
            </a:r>
            <a:r>
              <a:rPr lang="en-IE" b="1" dirty="0"/>
              <a:t> </a:t>
            </a:r>
            <a:r>
              <a:rPr lang="en-IE" b="1" dirty="0" err="1"/>
              <a:t>aanroep</a:t>
            </a:r>
            <a:r>
              <a:rPr lang="en-IE" b="1" dirty="0"/>
              <a:t> </a:t>
            </a:r>
            <a:r>
              <a:rPr lang="en-IE" b="1" dirty="0" err="1"/>
              <a:t>zal</a:t>
            </a:r>
            <a:r>
              <a:rPr lang="en-IE" b="1" dirty="0"/>
              <a:t> de compiler de code </a:t>
            </a:r>
            <a:r>
              <a:rPr lang="en-IE" b="1" dirty="0" err="1"/>
              <a:t>uitbreiden</a:t>
            </a:r>
            <a:r>
              <a:rPr lang="en-IE" b="1" dirty="0"/>
              <a:t> met </a:t>
            </a:r>
            <a:r>
              <a:rPr lang="en-IE" b="1" dirty="0" err="1"/>
              <a:t>een</a:t>
            </a:r>
            <a:r>
              <a:rPr lang="en-IE" b="1" dirty="0"/>
              <a:t> call </a:t>
            </a:r>
            <a:r>
              <a:rPr lang="en-IE" b="1" dirty="0" err="1"/>
              <a:t>naar</a:t>
            </a:r>
            <a:r>
              <a:rPr lang="en-IE" b="1" dirty="0"/>
              <a:t> de default constructor van de </a:t>
            </a:r>
            <a:r>
              <a:rPr lang="en-IE" b="1" dirty="0" err="1"/>
              <a:t>basisklasse</a:t>
            </a:r>
            <a:r>
              <a:rPr lang="en-IE" b="1" dirty="0"/>
              <a:t>.</a:t>
            </a:r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4594" y="2793618"/>
            <a:ext cx="4201838" cy="274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hoek 6"/>
          <p:cNvSpPr/>
          <p:nvPr/>
        </p:nvSpPr>
        <p:spPr bwMode="auto">
          <a:xfrm>
            <a:off x="6132457" y="5206891"/>
            <a:ext cx="720288" cy="184916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9" name="Rechte verbindingslijn met pijl 8"/>
          <p:cNvCxnSpPr>
            <a:stCxn id="7" idx="0"/>
          </p:cNvCxnSpPr>
          <p:nvPr/>
        </p:nvCxnSpPr>
        <p:spPr bwMode="auto">
          <a:xfrm rot="5400000" flipH="1" flipV="1">
            <a:off x="5637897" y="4118168"/>
            <a:ext cx="1943428" cy="2340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515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3191" y="2481756"/>
            <a:ext cx="5052145" cy="385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Impliciete</a:t>
            </a:r>
            <a:r>
              <a:rPr lang="en-IE" dirty="0"/>
              <a:t> constructor </a:t>
            </a:r>
            <a:r>
              <a:rPr lang="en-IE" dirty="0" err="1"/>
              <a:t>aanroep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Indien</a:t>
            </a:r>
            <a:r>
              <a:rPr lang="en-IE" dirty="0"/>
              <a:t> de  basis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geen</a:t>
            </a:r>
            <a:r>
              <a:rPr lang="en-IE" dirty="0"/>
              <a:t> default constructor </a:t>
            </a:r>
            <a:r>
              <a:rPr lang="en-IE" dirty="0" err="1"/>
              <a:t>heeft</a:t>
            </a:r>
            <a:r>
              <a:rPr lang="en-IE" dirty="0"/>
              <a:t>:</a:t>
            </a:r>
          </a:p>
          <a:p>
            <a:pPr lvl="1"/>
            <a:r>
              <a:rPr lang="en-IE" dirty="0" err="1"/>
              <a:t>Expliciete</a:t>
            </a:r>
            <a:r>
              <a:rPr lang="en-IE" dirty="0"/>
              <a:t> call is </a:t>
            </a:r>
            <a:r>
              <a:rPr lang="en-IE" dirty="0" err="1"/>
              <a:t>nodig</a:t>
            </a:r>
            <a:r>
              <a:rPr lang="en-IE" dirty="0"/>
              <a:t> </a:t>
            </a:r>
            <a:r>
              <a:rPr lang="en-IE" dirty="0" err="1"/>
              <a:t>naar</a:t>
            </a:r>
            <a:r>
              <a:rPr lang="en-IE" dirty="0"/>
              <a:t> de </a:t>
            </a:r>
            <a:r>
              <a:rPr lang="en-IE" dirty="0" err="1"/>
              <a:t>juiste</a:t>
            </a:r>
            <a:r>
              <a:rPr lang="en-IE" dirty="0"/>
              <a:t> constructor van de base </a:t>
            </a:r>
            <a:r>
              <a:rPr lang="en-IE" dirty="0" err="1"/>
              <a:t>klasse</a:t>
            </a:r>
            <a:endParaRPr lang="en-IE" dirty="0"/>
          </a:p>
          <a:p>
            <a:pPr lvl="1"/>
            <a:r>
              <a:rPr lang="en-IE" dirty="0" err="1"/>
              <a:t>Impliciete</a:t>
            </a:r>
            <a:r>
              <a:rPr lang="en-IE" dirty="0"/>
              <a:t> call </a:t>
            </a:r>
            <a:r>
              <a:rPr lang="en-IE" dirty="0" err="1"/>
              <a:t>geeft</a:t>
            </a:r>
            <a:r>
              <a:rPr lang="en-IE" dirty="0"/>
              <a:t> compile error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9004" y="5375275"/>
            <a:ext cx="39528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Rechte verbindingslijn met pijl 10"/>
          <p:cNvCxnSpPr>
            <a:cxnSpLocks/>
          </p:cNvCxnSpPr>
          <p:nvPr/>
        </p:nvCxnSpPr>
        <p:spPr bwMode="auto">
          <a:xfrm flipH="1" flipV="1">
            <a:off x="4565998" y="5641428"/>
            <a:ext cx="1377602" cy="6463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0330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This en base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/>
              <a:t>Base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expliciet</a:t>
            </a:r>
            <a:r>
              <a:rPr lang="en-IE" dirty="0"/>
              <a:t> </a:t>
            </a:r>
            <a:r>
              <a:rPr lang="en-IE" dirty="0" err="1"/>
              <a:t>aanroepen</a:t>
            </a:r>
            <a:r>
              <a:rPr lang="en-IE" dirty="0"/>
              <a:t> van basis constructor parent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/>
              <a:t>This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expliciet</a:t>
            </a:r>
            <a:r>
              <a:rPr lang="en-IE" dirty="0"/>
              <a:t> </a:t>
            </a:r>
            <a:r>
              <a:rPr lang="en-IE" dirty="0" err="1"/>
              <a:t>aanroepen</a:t>
            </a:r>
            <a:r>
              <a:rPr lang="en-IE" dirty="0"/>
              <a:t> van </a:t>
            </a:r>
            <a:r>
              <a:rPr lang="en-IE" dirty="0" err="1"/>
              <a:t>eigen</a:t>
            </a:r>
            <a:r>
              <a:rPr lang="en-IE" dirty="0"/>
              <a:t> constructor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2310" y="1968391"/>
            <a:ext cx="489585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391" y="3937766"/>
            <a:ext cx="432435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Rechte verbindingslijn met pijl 7"/>
          <p:cNvCxnSpPr/>
          <p:nvPr/>
        </p:nvCxnSpPr>
        <p:spPr bwMode="auto">
          <a:xfrm rot="5400000">
            <a:off x="5835871" y="4989786"/>
            <a:ext cx="677917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Rechte verbindingslijn met pijl 8"/>
          <p:cNvCxnSpPr/>
          <p:nvPr/>
        </p:nvCxnSpPr>
        <p:spPr bwMode="auto">
          <a:xfrm rot="16200000" flipV="1">
            <a:off x="6119648" y="3870434"/>
            <a:ext cx="2743202" cy="2049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857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0694" y="1755540"/>
            <a:ext cx="9850611" cy="299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8391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00ACA-A74F-479E-A6DF-5095D08C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 Time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38FDAD-D745-4E71-9955-FF6B90677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BallGame</a:t>
            </a:r>
            <a:r>
              <a:rPr lang="nl-BE" dirty="0"/>
              <a:t> met bestuurbare </a:t>
            </a:r>
            <a:r>
              <a:rPr lang="nl-BE" dirty="0" err="1"/>
              <a:t>ball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1D0768-228D-4693-975C-D22F197858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05979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64D8B3-741D-4709-96B0-113DEE814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Invullen </a:t>
            </a:r>
            <a:r>
              <a:rPr lang="nl-BE" dirty="0" err="1"/>
              <a:t>please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A83EDD-E866-4110-ACC8-1762F815B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FC58F25-D418-4E59-8545-57137BE321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25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B43A80F-2F4B-4B1C-BE28-48628BFA8F45}"/>
              </a:ext>
            </a:extLst>
          </p:cNvPr>
          <p:cNvSpPr/>
          <p:nvPr/>
        </p:nvSpPr>
        <p:spPr>
          <a:xfrm>
            <a:off x="2907085" y="2710077"/>
            <a:ext cx="719517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6000" dirty="0">
                <a:solidFill>
                  <a:srgbClr val="A3AAAE"/>
                </a:solidFill>
                <a:latin typeface="proxima-nova"/>
                <a:hlinkClick r:id="rId2"/>
              </a:rPr>
              <a:t>https://bit.ly/2UIVreA</a:t>
            </a:r>
            <a:r>
              <a:rPr lang="nl-BE" sz="6000" dirty="0">
                <a:solidFill>
                  <a:srgbClr val="A3AAAE"/>
                </a:solidFill>
                <a:latin typeface="proxima-nova"/>
              </a:rPr>
              <a:t> </a:t>
            </a:r>
            <a:endParaRPr lang="nl-BE" sz="6000" dirty="0"/>
          </a:p>
        </p:txBody>
      </p:sp>
    </p:spTree>
    <p:extLst>
      <p:ext uri="{BB962C8B-B14F-4D97-AF65-F5344CB8AC3E}">
        <p14:creationId xmlns:p14="http://schemas.microsoft.com/office/powerpoint/2010/main" val="1617928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Overerving blokkeren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477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Classe</a:t>
            </a:r>
            <a:r>
              <a:rPr lang="en-IE" dirty="0"/>
              <a:t> </a:t>
            </a:r>
            <a:r>
              <a:rPr lang="en-IE" dirty="0" err="1"/>
              <a:t>hierarchie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Elke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kan</a:t>
            </a:r>
            <a:r>
              <a:rPr lang="en-IE" dirty="0"/>
              <a:t> je </a:t>
            </a:r>
            <a:r>
              <a:rPr lang="en-IE" dirty="0" err="1"/>
              <a:t>overerven</a:t>
            </a:r>
            <a:endParaRPr lang="en-IE" dirty="0"/>
          </a:p>
          <a:p>
            <a:endParaRPr lang="en-IE" dirty="0"/>
          </a:p>
          <a:p>
            <a:r>
              <a:rPr lang="en-IE" dirty="0" err="1"/>
              <a:t>Voor</a:t>
            </a:r>
            <a:r>
              <a:rPr lang="en-IE" dirty="0"/>
              <a:t> base </a:t>
            </a:r>
            <a:r>
              <a:rPr lang="en-IE" dirty="0" err="1"/>
              <a:t>klassen</a:t>
            </a:r>
            <a:r>
              <a:rPr lang="en-IE" dirty="0"/>
              <a:t> </a:t>
            </a:r>
            <a:r>
              <a:rPr lang="en-IE" dirty="0" err="1"/>
              <a:t>uit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hïerarchie</a:t>
            </a:r>
            <a:r>
              <a:rPr lang="en-IE" dirty="0"/>
              <a:t> is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noodzakelijk</a:t>
            </a:r>
            <a:endParaRPr lang="en-IE" dirty="0"/>
          </a:p>
          <a:p>
            <a:endParaRPr lang="en-IE" dirty="0"/>
          </a:p>
          <a:p>
            <a:r>
              <a:rPr lang="en-IE" dirty="0" err="1"/>
              <a:t>Voor</a:t>
            </a:r>
            <a:r>
              <a:rPr lang="en-IE" dirty="0"/>
              <a:t> ‘leaf’ </a:t>
            </a:r>
            <a:r>
              <a:rPr lang="en-IE" dirty="0" err="1"/>
              <a:t>klassen</a:t>
            </a:r>
            <a:r>
              <a:rPr lang="en-IE" dirty="0"/>
              <a:t> (</a:t>
            </a:r>
            <a:r>
              <a:rPr lang="en-IE" dirty="0" err="1"/>
              <a:t>klassen</a:t>
            </a:r>
            <a:r>
              <a:rPr lang="en-IE" dirty="0"/>
              <a:t> </a:t>
            </a:r>
            <a:r>
              <a:rPr lang="en-IE" dirty="0" err="1"/>
              <a:t>onderaan</a:t>
            </a:r>
            <a:r>
              <a:rPr lang="en-IE" dirty="0"/>
              <a:t> in </a:t>
            </a:r>
            <a:r>
              <a:rPr lang="en-IE" dirty="0" err="1"/>
              <a:t>overervingsstructuur</a:t>
            </a:r>
            <a:r>
              <a:rPr lang="en-IE" dirty="0"/>
              <a:t>) is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dikwijls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wenselijk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/>
              <a:t>We </a:t>
            </a:r>
            <a:r>
              <a:rPr lang="en-IE" dirty="0" err="1"/>
              <a:t>kunnen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dan</a:t>
            </a:r>
            <a:r>
              <a:rPr lang="en-IE" dirty="0"/>
              <a:t> </a:t>
            </a:r>
            <a:r>
              <a:rPr lang="en-IE" dirty="0" err="1"/>
              <a:t>markeren</a:t>
            </a:r>
            <a:r>
              <a:rPr lang="en-IE" dirty="0"/>
              <a:t> </a:t>
            </a:r>
            <a:r>
              <a:rPr lang="en-IE" dirty="0" err="1"/>
              <a:t>als</a:t>
            </a:r>
            <a:r>
              <a:rPr lang="en-IE" dirty="0"/>
              <a:t> ‘</a:t>
            </a:r>
            <a:r>
              <a:rPr lang="en-IE" dirty="0" err="1"/>
              <a:t>bevroren</a:t>
            </a:r>
            <a:r>
              <a:rPr lang="en-IE" dirty="0"/>
              <a:t>’</a:t>
            </a:r>
          </a:p>
          <a:p>
            <a:endParaRPr lang="en-IE" dirty="0"/>
          </a:p>
          <a:p>
            <a:r>
              <a:rPr lang="en-IE" dirty="0" err="1"/>
              <a:t>Gebruik</a:t>
            </a:r>
            <a:r>
              <a:rPr lang="en-IE" dirty="0"/>
              <a:t> keyword </a:t>
            </a:r>
            <a:r>
              <a:rPr lang="en-IE" b="1" dirty="0"/>
              <a:t>sealed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</a:t>
            </a:r>
            <a:r>
              <a:rPr lang="en-IE" dirty="0" err="1"/>
              <a:t>verdere</a:t>
            </a:r>
            <a:r>
              <a:rPr lang="en-IE" dirty="0"/>
              <a:t> </a:t>
            </a:r>
            <a:r>
              <a:rPr lang="en-IE" dirty="0" err="1"/>
              <a:t>overerving</a:t>
            </a:r>
            <a:r>
              <a:rPr lang="en-IE" dirty="0"/>
              <a:t>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voorkomen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6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98"/>
            <a:ext cx="12192000" cy="7370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Sealed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Sealed</a:t>
            </a:r>
            <a:r>
              <a:rPr lang="nl-BE" dirty="0"/>
              <a:t> </a:t>
            </a:r>
            <a:r>
              <a:rPr lang="nl-BE" dirty="0" err="1"/>
              <a:t>keyword</a:t>
            </a:r>
            <a:r>
              <a:rPr lang="nl-BE" dirty="0"/>
              <a:t>: geeft aan dat deze klasse niet van kan overgeërfd worden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766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Sealed </a:t>
            </a:r>
            <a:r>
              <a:rPr lang="en-IE" dirty="0" err="1"/>
              <a:t>voorbeeld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SavingsBankAccount</a:t>
            </a:r>
            <a:r>
              <a:rPr lang="en-IE" dirty="0"/>
              <a:t> </a:t>
            </a:r>
            <a:r>
              <a:rPr lang="en-IE" dirty="0" err="1"/>
              <a:t>kan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van </a:t>
            </a:r>
            <a:r>
              <a:rPr lang="en-IE" dirty="0" err="1"/>
              <a:t>worden</a:t>
            </a:r>
            <a:r>
              <a:rPr lang="en-IE" dirty="0"/>
              <a:t> </a:t>
            </a:r>
            <a:r>
              <a:rPr lang="en-IE" dirty="0" err="1"/>
              <a:t>afgeleid</a:t>
            </a:r>
            <a:r>
              <a:rPr lang="en-IE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9339" y="2867025"/>
            <a:ext cx="755332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7504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ep 55"/>
          <p:cNvGrpSpPr/>
          <p:nvPr/>
        </p:nvGrpSpPr>
        <p:grpSpPr>
          <a:xfrm>
            <a:off x="10213" y="5541307"/>
            <a:ext cx="2057217" cy="1335496"/>
            <a:chOff x="3251290" y="2050597"/>
            <a:chExt cx="5619750" cy="2495550"/>
          </a:xfrm>
        </p:grpSpPr>
        <p:grpSp>
          <p:nvGrpSpPr>
            <p:cNvPr id="58" name="Groep 57"/>
            <p:cNvGrpSpPr/>
            <p:nvPr/>
          </p:nvGrpSpPr>
          <p:grpSpPr>
            <a:xfrm>
              <a:off x="3251290" y="2050597"/>
              <a:ext cx="5619750" cy="2495550"/>
              <a:chOff x="1762125" y="2181225"/>
              <a:chExt cx="5619750" cy="2495550"/>
            </a:xfrm>
          </p:grpSpPr>
          <p:pic>
            <p:nvPicPr>
              <p:cNvPr id="60" name="Afbeelding 59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62125" y="2181225"/>
                <a:ext cx="5619750" cy="2495550"/>
              </a:xfrm>
              <a:prstGeom prst="rect">
                <a:avLst/>
              </a:prstGeom>
            </p:spPr>
          </p:pic>
          <p:sp>
            <p:nvSpPr>
              <p:cNvPr id="61" name="Tekstvak 60"/>
              <p:cNvSpPr txBox="1"/>
              <p:nvPr/>
            </p:nvSpPr>
            <p:spPr>
              <a:xfrm>
                <a:off x="2571997" y="3003640"/>
                <a:ext cx="2510714" cy="977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CK</a:t>
                </a:r>
              </a:p>
            </p:txBody>
          </p:sp>
        </p:grpSp>
        <p:pic>
          <p:nvPicPr>
            <p:cNvPr id="59" name="Picture 2" descr="http://thumbs.dreamstime.com/x/information-technology-abstract-background-8089524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875" y="2162805"/>
              <a:ext cx="2183065" cy="228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9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Basisgedachte</a:t>
            </a:r>
            <a:r>
              <a:rPr lang="en-IE" dirty="0"/>
              <a:t> </a:t>
            </a:r>
            <a:r>
              <a:rPr lang="en-IE" dirty="0" err="1"/>
              <a:t>overerving</a:t>
            </a:r>
            <a:endParaRPr lang="en-IE" dirty="0"/>
          </a:p>
        </p:txBody>
      </p:sp>
      <p:sp>
        <p:nvSpPr>
          <p:cNvPr id="169987" name="Tijdelijke aanduiding voor inhoud 2"/>
          <p:cNvSpPr>
            <a:spLocks noGrp="1"/>
          </p:cNvSpPr>
          <p:nvPr>
            <p:ph idx="1"/>
          </p:nvPr>
        </p:nvSpPr>
        <p:spPr>
          <a:xfrm>
            <a:off x="2227264" y="957263"/>
            <a:ext cx="8212137" cy="4902200"/>
          </a:xfrm>
        </p:spPr>
        <p:txBody>
          <a:bodyPr/>
          <a:lstStyle/>
          <a:p>
            <a:r>
              <a:rPr lang="en-IE" dirty="0" err="1"/>
              <a:t>Herinner</a:t>
            </a:r>
            <a:r>
              <a:rPr lang="en-IE" dirty="0"/>
              <a:t> </a:t>
            </a:r>
            <a:r>
              <a:rPr lang="en-IE" dirty="0" err="1"/>
              <a:t>constructie</a:t>
            </a:r>
            <a:r>
              <a:rPr lang="en-IE" dirty="0"/>
              <a:t> van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huis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51EBF9AE-7695-4F94-9AB4-94ED18560204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34" name="Groep 33"/>
          <p:cNvGrpSpPr/>
          <p:nvPr/>
        </p:nvGrpSpPr>
        <p:grpSpPr>
          <a:xfrm>
            <a:off x="3086429" y="1467180"/>
            <a:ext cx="1860331" cy="2112579"/>
            <a:chOff x="714703" y="2238704"/>
            <a:chExt cx="1860331" cy="2112579"/>
          </a:xfrm>
        </p:grpSpPr>
        <p:sp>
          <p:nvSpPr>
            <p:cNvPr id="5" name="Rechthoek 4"/>
            <p:cNvSpPr/>
            <p:nvPr/>
          </p:nvSpPr>
          <p:spPr bwMode="auto">
            <a:xfrm>
              <a:off x="714703" y="2238704"/>
              <a:ext cx="1860331" cy="211257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Klasse</a:t>
              </a:r>
              <a:r>
                <a:rPr kumimoji="0" lang="en-I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 </a:t>
              </a:r>
              <a:r>
                <a:rPr kumimoji="0" lang="en-IE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Huis</a:t>
              </a:r>
              <a:endPara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" name="Rechthoek 5"/>
            <p:cNvSpPr/>
            <p:nvPr/>
          </p:nvSpPr>
          <p:spPr bwMode="auto">
            <a:xfrm>
              <a:off x="987974" y="2443657"/>
              <a:ext cx="730468" cy="59383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8" name="Rechthoek 7"/>
            <p:cNvSpPr/>
            <p:nvPr/>
          </p:nvSpPr>
          <p:spPr bwMode="auto">
            <a:xfrm>
              <a:off x="1718443" y="2448910"/>
              <a:ext cx="730468" cy="114562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9" name="Rechthoek 8"/>
            <p:cNvSpPr/>
            <p:nvPr/>
          </p:nvSpPr>
          <p:spPr bwMode="auto">
            <a:xfrm>
              <a:off x="1460937" y="2984940"/>
              <a:ext cx="262759" cy="59383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10" name="Rechthoek 9"/>
            <p:cNvSpPr/>
            <p:nvPr/>
          </p:nvSpPr>
          <p:spPr bwMode="auto">
            <a:xfrm>
              <a:off x="982719" y="3037491"/>
              <a:ext cx="488729" cy="5465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cxnSp>
          <p:nvCxnSpPr>
            <p:cNvPr id="17" name="Rechte verbindingslijn 16"/>
            <p:cNvCxnSpPr/>
            <p:nvPr/>
          </p:nvCxnSpPr>
          <p:spPr bwMode="auto">
            <a:xfrm rot="16200000" flipH="1">
              <a:off x="1581615" y="3447585"/>
              <a:ext cx="133815" cy="1300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hthoek 19"/>
            <p:cNvSpPr/>
            <p:nvPr/>
          </p:nvSpPr>
          <p:spPr bwMode="auto">
            <a:xfrm>
              <a:off x="1008738" y="3543014"/>
              <a:ext cx="414901" cy="5139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1" name="Rechthoek 20"/>
            <p:cNvSpPr/>
            <p:nvPr/>
          </p:nvSpPr>
          <p:spPr bwMode="auto">
            <a:xfrm>
              <a:off x="1867382" y="3565317"/>
              <a:ext cx="414901" cy="5139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2" name="Rechthoek 21"/>
            <p:cNvSpPr/>
            <p:nvPr/>
          </p:nvSpPr>
          <p:spPr bwMode="auto">
            <a:xfrm>
              <a:off x="1871099" y="2439043"/>
              <a:ext cx="414901" cy="5139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sp>
        <p:nvSpPr>
          <p:cNvPr id="23" name="PIJL-RECHTS 22"/>
          <p:cNvSpPr/>
          <p:nvPr/>
        </p:nvSpPr>
        <p:spPr bwMode="auto">
          <a:xfrm>
            <a:off x="5340114" y="2094505"/>
            <a:ext cx="1330657" cy="90075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Constructie</a:t>
            </a:r>
            <a:endParaRPr kumimoji="0" lang="en-I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instantie</a:t>
            </a:r>
            <a:endParaRPr kumimoji="0" lang="en-I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33" name="Groep 32"/>
          <p:cNvGrpSpPr/>
          <p:nvPr/>
        </p:nvGrpSpPr>
        <p:grpSpPr>
          <a:xfrm>
            <a:off x="7313315" y="1917085"/>
            <a:ext cx="1370500" cy="1078801"/>
            <a:chOff x="4941590" y="2688609"/>
            <a:chExt cx="1370500" cy="1078801"/>
          </a:xfrm>
        </p:grpSpPr>
        <p:sp>
          <p:nvSpPr>
            <p:cNvPr id="24" name="Rechthoek 23"/>
            <p:cNvSpPr/>
            <p:nvPr/>
          </p:nvSpPr>
          <p:spPr bwMode="auto">
            <a:xfrm>
              <a:off x="4941590" y="3104866"/>
              <a:ext cx="1370500" cy="66254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5" name="Rechthoek 24"/>
            <p:cNvSpPr/>
            <p:nvPr/>
          </p:nvSpPr>
          <p:spPr bwMode="auto">
            <a:xfrm>
              <a:off x="5145206" y="3350526"/>
              <a:ext cx="288878" cy="255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7" name="Rechthoek 26"/>
            <p:cNvSpPr/>
            <p:nvPr/>
          </p:nvSpPr>
          <p:spPr bwMode="auto">
            <a:xfrm>
              <a:off x="5843517" y="3339153"/>
              <a:ext cx="288878" cy="255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8" name="Rechthoek 27"/>
            <p:cNvSpPr/>
            <p:nvPr/>
          </p:nvSpPr>
          <p:spPr bwMode="auto">
            <a:xfrm>
              <a:off x="5504597" y="3357349"/>
              <a:ext cx="193343" cy="41006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cxnSp>
          <p:nvCxnSpPr>
            <p:cNvPr id="30" name="Rechte verbindingslijn 29"/>
            <p:cNvCxnSpPr/>
            <p:nvPr/>
          </p:nvCxnSpPr>
          <p:spPr bwMode="auto">
            <a:xfrm flipV="1">
              <a:off x="4954137" y="2688609"/>
              <a:ext cx="689212" cy="39578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Rechte verbindingslijn 31"/>
            <p:cNvCxnSpPr/>
            <p:nvPr/>
          </p:nvCxnSpPr>
          <p:spPr bwMode="auto">
            <a:xfrm>
              <a:off x="5643349" y="2688609"/>
              <a:ext cx="668741" cy="4230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Tekstvak 34"/>
          <p:cNvSpPr txBox="1"/>
          <p:nvPr/>
        </p:nvSpPr>
        <p:spPr>
          <a:xfrm>
            <a:off x="7121146" y="303620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Object van type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Huis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7" name="Rechthoek 36"/>
          <p:cNvSpPr/>
          <p:nvPr/>
        </p:nvSpPr>
        <p:spPr bwMode="auto">
          <a:xfrm>
            <a:off x="2581276" y="4324680"/>
            <a:ext cx="2365484" cy="21125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Klasse</a:t>
            </a:r>
            <a:r>
              <a:rPr kumimoji="0" lang="en-I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HuisMetTerras:Huis</a:t>
            </a:r>
            <a:endParaRPr kumimoji="0" lang="en-I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8" name="Rechthoek 37"/>
          <p:cNvSpPr/>
          <p:nvPr/>
        </p:nvSpPr>
        <p:spPr bwMode="auto">
          <a:xfrm>
            <a:off x="3359699" y="4529632"/>
            <a:ext cx="730468" cy="59383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9" name="Rechthoek 38"/>
          <p:cNvSpPr/>
          <p:nvPr/>
        </p:nvSpPr>
        <p:spPr bwMode="auto">
          <a:xfrm>
            <a:off x="4090168" y="4534886"/>
            <a:ext cx="730468" cy="114562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0" name="Rechthoek 39"/>
          <p:cNvSpPr/>
          <p:nvPr/>
        </p:nvSpPr>
        <p:spPr bwMode="auto">
          <a:xfrm>
            <a:off x="3832663" y="5070915"/>
            <a:ext cx="262759" cy="59383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1" name="Rechthoek 40"/>
          <p:cNvSpPr/>
          <p:nvPr/>
        </p:nvSpPr>
        <p:spPr bwMode="auto">
          <a:xfrm>
            <a:off x="3354445" y="5123467"/>
            <a:ext cx="488729" cy="54653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42" name="Rechte verbindingslijn 41"/>
          <p:cNvCxnSpPr/>
          <p:nvPr/>
        </p:nvCxnSpPr>
        <p:spPr bwMode="auto">
          <a:xfrm rot="16200000" flipH="1">
            <a:off x="3953341" y="5533560"/>
            <a:ext cx="133815" cy="1300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Rechthoek 42"/>
          <p:cNvSpPr/>
          <p:nvPr/>
        </p:nvSpPr>
        <p:spPr bwMode="auto">
          <a:xfrm>
            <a:off x="3380464" y="5628989"/>
            <a:ext cx="414901" cy="513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4" name="Rechthoek 43"/>
          <p:cNvSpPr/>
          <p:nvPr/>
        </p:nvSpPr>
        <p:spPr bwMode="auto">
          <a:xfrm>
            <a:off x="4239108" y="5651292"/>
            <a:ext cx="414901" cy="513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5" name="Rechthoek 44"/>
          <p:cNvSpPr/>
          <p:nvPr/>
        </p:nvSpPr>
        <p:spPr bwMode="auto">
          <a:xfrm>
            <a:off x="4242825" y="4525018"/>
            <a:ext cx="414901" cy="513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6" name="PIJL-RECHTS 45"/>
          <p:cNvSpPr/>
          <p:nvPr/>
        </p:nvSpPr>
        <p:spPr bwMode="auto">
          <a:xfrm>
            <a:off x="5340114" y="4952005"/>
            <a:ext cx="1330657" cy="90075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Constructie</a:t>
            </a:r>
            <a:endParaRPr kumimoji="0" lang="en-I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instantie</a:t>
            </a:r>
            <a:endParaRPr kumimoji="0" lang="en-I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47" name="Groep 46"/>
          <p:cNvGrpSpPr/>
          <p:nvPr/>
        </p:nvGrpSpPr>
        <p:grpSpPr>
          <a:xfrm>
            <a:off x="7875290" y="4793635"/>
            <a:ext cx="1370500" cy="1078801"/>
            <a:chOff x="4941590" y="2688609"/>
            <a:chExt cx="1370500" cy="1078801"/>
          </a:xfrm>
        </p:grpSpPr>
        <p:sp>
          <p:nvSpPr>
            <p:cNvPr id="48" name="Rechthoek 47"/>
            <p:cNvSpPr/>
            <p:nvPr/>
          </p:nvSpPr>
          <p:spPr bwMode="auto">
            <a:xfrm>
              <a:off x="4941590" y="3104866"/>
              <a:ext cx="1370500" cy="66254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9" name="Rechthoek 48"/>
            <p:cNvSpPr/>
            <p:nvPr/>
          </p:nvSpPr>
          <p:spPr bwMode="auto">
            <a:xfrm>
              <a:off x="5145206" y="3350526"/>
              <a:ext cx="288878" cy="255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0" name="Rechthoek 49"/>
            <p:cNvSpPr/>
            <p:nvPr/>
          </p:nvSpPr>
          <p:spPr bwMode="auto">
            <a:xfrm>
              <a:off x="5843517" y="3339153"/>
              <a:ext cx="288878" cy="255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1" name="Rechthoek 50"/>
            <p:cNvSpPr/>
            <p:nvPr/>
          </p:nvSpPr>
          <p:spPr bwMode="auto">
            <a:xfrm>
              <a:off x="5504597" y="3357349"/>
              <a:ext cx="193343" cy="41006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cxnSp>
          <p:nvCxnSpPr>
            <p:cNvPr id="52" name="Rechte verbindingslijn 51"/>
            <p:cNvCxnSpPr/>
            <p:nvPr/>
          </p:nvCxnSpPr>
          <p:spPr bwMode="auto">
            <a:xfrm flipV="1">
              <a:off x="4954137" y="2688609"/>
              <a:ext cx="689212" cy="39578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Rechte verbindingslijn 52"/>
            <p:cNvCxnSpPr/>
            <p:nvPr/>
          </p:nvCxnSpPr>
          <p:spPr bwMode="auto">
            <a:xfrm>
              <a:off x="5643349" y="2688609"/>
              <a:ext cx="668741" cy="4230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4" name="Tekstvak 53"/>
          <p:cNvSpPr txBox="1"/>
          <p:nvPr/>
        </p:nvSpPr>
        <p:spPr>
          <a:xfrm>
            <a:off x="7121146" y="5893700"/>
            <a:ext cx="333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Object van type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HuisMetTerras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5" name="Rechthoek 54"/>
          <p:cNvSpPr/>
          <p:nvPr/>
        </p:nvSpPr>
        <p:spPr bwMode="auto">
          <a:xfrm>
            <a:off x="2878195" y="4532917"/>
            <a:ext cx="488729" cy="54653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57" name="Rechte verbindingslijn 56"/>
          <p:cNvCxnSpPr/>
          <p:nvPr/>
        </p:nvCxnSpPr>
        <p:spPr bwMode="auto">
          <a:xfrm rot="5400000" flipH="1" flipV="1">
            <a:off x="3133726" y="4629151"/>
            <a:ext cx="342898" cy="1333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Rechte verbindingslijn 61"/>
          <p:cNvCxnSpPr/>
          <p:nvPr/>
        </p:nvCxnSpPr>
        <p:spPr bwMode="auto">
          <a:xfrm rot="10800000" flipV="1">
            <a:off x="7486650" y="5229224"/>
            <a:ext cx="400050" cy="2000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Rechte verbindingslijn 64"/>
          <p:cNvCxnSpPr/>
          <p:nvPr/>
        </p:nvCxnSpPr>
        <p:spPr bwMode="auto">
          <a:xfrm rot="5400000">
            <a:off x="7300914" y="5643562"/>
            <a:ext cx="4476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Rechte verbindingslijn 66"/>
          <p:cNvCxnSpPr/>
          <p:nvPr/>
        </p:nvCxnSpPr>
        <p:spPr bwMode="auto">
          <a:xfrm flipV="1">
            <a:off x="7505700" y="5886451"/>
            <a:ext cx="381000" cy="9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Gekromde PIJL-RECHTS 67"/>
          <p:cNvSpPr/>
          <p:nvPr/>
        </p:nvSpPr>
        <p:spPr bwMode="auto">
          <a:xfrm>
            <a:off x="1933576" y="3019425"/>
            <a:ext cx="676275" cy="2133600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9" name="Tekstvak 68"/>
          <p:cNvSpPr txBox="1"/>
          <p:nvPr/>
        </p:nvSpPr>
        <p:spPr>
          <a:xfrm>
            <a:off x="1962149" y="3695700"/>
            <a:ext cx="442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Overerving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: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Huis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met extra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terras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75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54" grpId="0"/>
      <p:bldP spid="55" grpId="0" animBg="1"/>
      <p:bldP spid="68" grpId="0" animBg="1"/>
      <p:bldP spid="6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Override</a:t>
            </a:r>
            <a:r>
              <a:rPr lang="nl-BE" dirty="0"/>
              <a:t> en virtual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714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Inheritance: </a:t>
            </a:r>
            <a:r>
              <a:rPr lang="en-IE" dirty="0" err="1"/>
              <a:t>methoden</a:t>
            </a:r>
            <a:r>
              <a:rPr lang="en-IE" dirty="0"/>
              <a:t> </a:t>
            </a:r>
            <a:r>
              <a:rPr lang="en-IE" dirty="0" err="1"/>
              <a:t>overriden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neemt</a:t>
            </a:r>
            <a:r>
              <a:rPr lang="en-IE" dirty="0"/>
              <a:t> </a:t>
            </a:r>
            <a:r>
              <a:rPr lang="en-IE" dirty="0" err="1"/>
              <a:t>gedrag</a:t>
            </a:r>
            <a:r>
              <a:rPr lang="en-IE" dirty="0"/>
              <a:t> van parent over en </a:t>
            </a:r>
            <a:r>
              <a:rPr lang="en-IE" dirty="0" err="1"/>
              <a:t>mogelijkheid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</a:t>
            </a:r>
          </a:p>
          <a:p>
            <a:pPr lvl="1"/>
            <a:r>
              <a:rPr lang="en-IE" dirty="0" err="1"/>
              <a:t>gedrag</a:t>
            </a:r>
            <a:r>
              <a:rPr lang="en-IE" dirty="0"/>
              <a:t> </a:t>
            </a:r>
            <a:r>
              <a:rPr lang="en-IE" dirty="0" err="1"/>
              <a:t>bij</a:t>
            </a:r>
            <a:r>
              <a:rPr lang="en-IE" dirty="0"/>
              <a:t>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voegen:Nieuwe</a:t>
            </a:r>
            <a:r>
              <a:rPr lang="en-IE" dirty="0"/>
              <a:t> </a:t>
            </a:r>
            <a:r>
              <a:rPr lang="en-IE" dirty="0" err="1"/>
              <a:t>methoden</a:t>
            </a:r>
            <a:r>
              <a:rPr lang="en-IE" dirty="0"/>
              <a:t> en fields</a:t>
            </a:r>
          </a:p>
          <a:p>
            <a:pPr lvl="1"/>
            <a:r>
              <a:rPr lang="en-IE" u="sng" dirty="0" err="1"/>
              <a:t>gedrag</a:t>
            </a:r>
            <a:r>
              <a:rPr lang="en-IE" u="sng" dirty="0"/>
              <a:t> </a:t>
            </a:r>
            <a:r>
              <a:rPr lang="en-IE" u="sng" dirty="0" err="1"/>
              <a:t>aan</a:t>
            </a:r>
            <a:r>
              <a:rPr lang="en-IE" u="sng" dirty="0"/>
              <a:t> </a:t>
            </a:r>
            <a:r>
              <a:rPr lang="en-IE" u="sng" dirty="0" err="1"/>
              <a:t>te</a:t>
            </a:r>
            <a:r>
              <a:rPr lang="en-IE" u="sng" dirty="0"/>
              <a:t> </a:t>
            </a:r>
            <a:r>
              <a:rPr lang="en-IE" u="sng" dirty="0" err="1"/>
              <a:t>passen</a:t>
            </a:r>
            <a:r>
              <a:rPr lang="en-IE" u="sng" dirty="0"/>
              <a:t>: </a:t>
            </a:r>
            <a:r>
              <a:rPr lang="en-IE" u="sng" dirty="0" err="1"/>
              <a:t>bestaande</a:t>
            </a:r>
            <a:r>
              <a:rPr lang="en-IE" u="sng" dirty="0"/>
              <a:t> </a:t>
            </a:r>
            <a:r>
              <a:rPr lang="en-IE" u="sng" dirty="0" err="1"/>
              <a:t>methoden</a:t>
            </a:r>
            <a:r>
              <a:rPr lang="en-IE" u="sng" dirty="0"/>
              <a:t> </a:t>
            </a:r>
            <a:r>
              <a:rPr lang="en-IE" b="1" u="sng" dirty="0" err="1"/>
              <a:t>overriden</a:t>
            </a:r>
            <a:endParaRPr lang="en-IE" b="1" u="sng" dirty="0"/>
          </a:p>
          <a:p>
            <a:pPr lvl="1"/>
            <a:endParaRPr lang="en-IE" b="1" dirty="0"/>
          </a:p>
          <a:p>
            <a:pPr lvl="1"/>
            <a:endParaRPr lang="en-IE" b="1" dirty="0"/>
          </a:p>
          <a:p>
            <a:pPr lvl="1"/>
            <a:endParaRPr lang="en-IE" b="1" dirty="0"/>
          </a:p>
          <a:p>
            <a:r>
              <a:rPr lang="en-IE" b="1" u="sng" dirty="0"/>
              <a:t>Override </a:t>
            </a:r>
            <a:r>
              <a:rPr lang="en-IE" b="1" u="sng" dirty="0" err="1"/>
              <a:t>enkel</a:t>
            </a:r>
            <a:r>
              <a:rPr lang="en-IE" b="1" u="sng" dirty="0"/>
              <a:t> </a:t>
            </a:r>
            <a:r>
              <a:rPr lang="en-IE" b="1" u="sng" dirty="0" err="1"/>
              <a:t>mogelijk</a:t>
            </a:r>
            <a:r>
              <a:rPr lang="en-IE" b="1" u="sng" dirty="0"/>
              <a:t> </a:t>
            </a:r>
            <a:r>
              <a:rPr lang="en-IE" b="1" u="sng" dirty="0" err="1"/>
              <a:t>als</a:t>
            </a:r>
            <a:r>
              <a:rPr lang="en-IE" b="1" u="sng" dirty="0"/>
              <a:t> </a:t>
            </a:r>
            <a:r>
              <a:rPr lang="en-IE" b="1" u="sng" dirty="0" err="1"/>
              <a:t>methode</a:t>
            </a:r>
            <a:r>
              <a:rPr lang="en-IE" b="1" u="sng" dirty="0"/>
              <a:t> in parent-class </a:t>
            </a:r>
            <a:r>
              <a:rPr lang="en-IE" b="1" u="sng" dirty="0" err="1"/>
              <a:t>als</a:t>
            </a:r>
            <a:r>
              <a:rPr lang="en-IE" b="1" u="sng" dirty="0"/>
              <a:t> virtual </a:t>
            </a:r>
            <a:r>
              <a:rPr lang="en-IE" b="1" u="sng" dirty="0" err="1"/>
              <a:t>ingesteld</a:t>
            </a:r>
            <a:r>
              <a:rPr lang="en-IE" b="1" u="sng" dirty="0"/>
              <a:t> </a:t>
            </a:r>
            <a:r>
              <a:rPr lang="en-IE" b="1" u="sng" dirty="0" err="1"/>
              <a:t>staat</a:t>
            </a:r>
            <a:endParaRPr lang="en-IE" b="1" u="sng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472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7471" y="1482488"/>
            <a:ext cx="6164263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Virtual en override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Parent class: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Inherited (child) class: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hthoek 5"/>
          <p:cNvSpPr/>
          <p:nvPr/>
        </p:nvSpPr>
        <p:spPr bwMode="auto">
          <a:xfrm>
            <a:off x="4056975" y="2152650"/>
            <a:ext cx="834260" cy="241409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38139" y="3484789"/>
            <a:ext cx="5735940" cy="317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hoek 7"/>
          <p:cNvSpPr/>
          <p:nvPr/>
        </p:nvSpPr>
        <p:spPr bwMode="auto">
          <a:xfrm>
            <a:off x="4140044" y="4869789"/>
            <a:ext cx="925095" cy="269796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9" name="Rechthoek 8"/>
          <p:cNvSpPr/>
          <p:nvPr/>
        </p:nvSpPr>
        <p:spPr bwMode="auto">
          <a:xfrm>
            <a:off x="8267701" y="1162050"/>
            <a:ext cx="2400299" cy="990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“</a:t>
            </a:r>
            <a:r>
              <a:rPr kumimoji="0" lang="en-IE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Mogelijk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ga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ik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deze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methode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overriden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in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een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child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cass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”</a:t>
            </a:r>
          </a:p>
        </p:txBody>
      </p:sp>
      <p:sp>
        <p:nvSpPr>
          <p:cNvPr id="13" name="Rechthoek 12"/>
          <p:cNvSpPr/>
          <p:nvPr/>
        </p:nvSpPr>
        <p:spPr bwMode="auto">
          <a:xfrm>
            <a:off x="8267702" y="3457575"/>
            <a:ext cx="2400299" cy="990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“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Gebruik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aub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deze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versie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ipv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die van de parent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klasse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”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DC96778-3A66-47D3-BFBC-9B6ADB158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87"/>
          <a:stretch/>
        </p:blipFill>
        <p:spPr>
          <a:xfrm>
            <a:off x="3493514" y="2394059"/>
            <a:ext cx="3143250" cy="78192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B0AFD51-E009-4DBC-8375-102A323BB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3514" y="3867152"/>
            <a:ext cx="3519794" cy="100263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F4D199E1-A2BD-4D2D-8659-13B7A5F88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5877" y="1912938"/>
            <a:ext cx="2831069" cy="241409"/>
          </a:xfrm>
          <a:prstGeom prst="rect">
            <a:avLst/>
          </a:prstGeom>
        </p:spPr>
      </p:pic>
      <p:cxnSp>
        <p:nvCxnSpPr>
          <p:cNvPr id="11" name="Rechte verbindingslijn met pijl 10"/>
          <p:cNvCxnSpPr>
            <a:stCxn id="6" idx="3"/>
            <a:endCxn id="9" idx="1"/>
          </p:cNvCxnSpPr>
          <p:nvPr/>
        </p:nvCxnSpPr>
        <p:spPr bwMode="auto">
          <a:xfrm flipV="1">
            <a:off x="4891235" y="1657350"/>
            <a:ext cx="3376466" cy="6160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Rechte verbindingslijn met pijl 13"/>
          <p:cNvCxnSpPr>
            <a:cxnSpLocks/>
          </p:cNvCxnSpPr>
          <p:nvPr/>
        </p:nvCxnSpPr>
        <p:spPr bwMode="auto">
          <a:xfrm flipV="1">
            <a:off x="5065139" y="3867152"/>
            <a:ext cx="3202561" cy="1002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12618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Virtual en override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Override </a:t>
            </a:r>
            <a:r>
              <a:rPr lang="en-IE" dirty="0" err="1"/>
              <a:t>kan</a:t>
            </a:r>
            <a:r>
              <a:rPr lang="en-IE" dirty="0"/>
              <a:t> </a:t>
            </a:r>
            <a:r>
              <a:rPr lang="en-IE" dirty="0" err="1"/>
              <a:t>enkel</a:t>
            </a:r>
            <a:r>
              <a:rPr lang="en-IE" dirty="0"/>
              <a:t> </a:t>
            </a:r>
            <a:r>
              <a:rPr lang="en-IE" dirty="0" err="1"/>
              <a:t>gebruikt</a:t>
            </a:r>
            <a:r>
              <a:rPr lang="en-IE" dirty="0"/>
              <a:t> </a:t>
            </a:r>
            <a:r>
              <a:rPr lang="en-IE" dirty="0" err="1"/>
              <a:t>worden</a:t>
            </a:r>
            <a:r>
              <a:rPr lang="en-IE" dirty="0"/>
              <a:t> </a:t>
            </a:r>
            <a:r>
              <a:rPr lang="en-IE" dirty="0" err="1"/>
              <a:t>als</a:t>
            </a:r>
            <a:r>
              <a:rPr lang="en-IE" dirty="0"/>
              <a:t> </a:t>
            </a:r>
            <a:r>
              <a:rPr lang="en-IE" dirty="0" err="1"/>
              <a:t>methode</a:t>
            </a:r>
            <a:r>
              <a:rPr lang="en-IE" dirty="0"/>
              <a:t> reeds virtual is in parent. </a:t>
            </a:r>
          </a:p>
          <a:p>
            <a:r>
              <a:rPr lang="en-IE" dirty="0"/>
              <a:t>(vice versa is </a:t>
            </a:r>
            <a:r>
              <a:rPr lang="en-IE" dirty="0" err="1"/>
              <a:t>wel</a:t>
            </a:r>
            <a:r>
              <a:rPr lang="en-IE" dirty="0"/>
              <a:t> </a:t>
            </a:r>
            <a:r>
              <a:rPr lang="en-IE" dirty="0" err="1"/>
              <a:t>mogelijk</a:t>
            </a:r>
            <a:r>
              <a:rPr lang="en-IE" dirty="0"/>
              <a:t>: </a:t>
            </a:r>
            <a:r>
              <a:rPr lang="en-IE" dirty="0" err="1"/>
              <a:t>enkel</a:t>
            </a:r>
            <a:r>
              <a:rPr lang="en-IE" dirty="0"/>
              <a:t> virtual, </a:t>
            </a:r>
            <a:r>
              <a:rPr lang="en-IE" dirty="0" err="1"/>
              <a:t>geen</a:t>
            </a:r>
            <a:r>
              <a:rPr lang="en-IE" dirty="0"/>
              <a:t> override)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2462214"/>
            <a:ext cx="43434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5"/>
          <p:cNvSpPr/>
          <p:nvPr/>
        </p:nvSpPr>
        <p:spPr>
          <a:xfrm>
            <a:off x="4345698" y="5720834"/>
            <a:ext cx="3514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Virtual                            Override</a:t>
            </a:r>
          </a:p>
        </p:txBody>
      </p:sp>
    </p:spTree>
    <p:extLst>
      <p:ext uri="{BB962C8B-B14F-4D97-AF65-F5344CB8AC3E}">
        <p14:creationId xmlns:p14="http://schemas.microsoft.com/office/powerpoint/2010/main" val="831538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Parent class: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Inherited (child) class:</a:t>
            </a:r>
          </a:p>
          <a:p>
            <a:endParaRPr lang="en-IE" dirty="0"/>
          </a:p>
          <a:p>
            <a:endParaRPr lang="en-IE" dirty="0"/>
          </a:p>
        </p:txBody>
      </p:sp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3166" y="1304926"/>
            <a:ext cx="6915167" cy="125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Code </a:t>
            </a:r>
            <a:r>
              <a:rPr lang="en-IE" dirty="0" err="1"/>
              <a:t>geeft</a:t>
            </a:r>
            <a:r>
              <a:rPr lang="en-IE" dirty="0"/>
              <a:t> </a:t>
            </a:r>
            <a:r>
              <a:rPr lang="en-IE" dirty="0" err="1"/>
              <a:t>nog</a:t>
            </a:r>
            <a:r>
              <a:rPr lang="en-IE" dirty="0"/>
              <a:t> steeds </a:t>
            </a:r>
            <a:r>
              <a:rPr lang="en-IE" dirty="0" err="1"/>
              <a:t>fout</a:t>
            </a:r>
            <a:endParaRPr lang="en-IE" dirty="0"/>
          </a:p>
        </p:txBody>
      </p:sp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2170" y="3240925"/>
            <a:ext cx="6464661" cy="356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5505" y="5028795"/>
            <a:ext cx="55530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Rechte verbindingslijn met pijl 15"/>
          <p:cNvCxnSpPr>
            <a:cxnSpLocks/>
          </p:cNvCxnSpPr>
          <p:nvPr/>
        </p:nvCxnSpPr>
        <p:spPr bwMode="auto">
          <a:xfrm flipV="1">
            <a:off x="4886150" y="1565139"/>
            <a:ext cx="1049035" cy="16757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Rechte verbindingslijn met pijl 17"/>
          <p:cNvCxnSpPr>
            <a:cxnSpLocks/>
          </p:cNvCxnSpPr>
          <p:nvPr/>
        </p:nvCxnSpPr>
        <p:spPr bwMode="auto">
          <a:xfrm flipH="1">
            <a:off x="4224191" y="5495927"/>
            <a:ext cx="1347939" cy="2571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9733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Toegankelijkheid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Extreme </a:t>
            </a:r>
            <a:r>
              <a:rPr lang="en-IE" dirty="0" err="1"/>
              <a:t>vormen</a:t>
            </a:r>
            <a:r>
              <a:rPr lang="en-IE" dirty="0"/>
              <a:t>:</a:t>
            </a:r>
          </a:p>
          <a:p>
            <a:pPr lvl="1"/>
            <a:r>
              <a:rPr lang="en-IE" b="1" dirty="0"/>
              <a:t>Public</a:t>
            </a:r>
            <a:r>
              <a:rPr lang="en-IE" dirty="0"/>
              <a:t>: </a:t>
            </a:r>
            <a:r>
              <a:rPr lang="en-IE" dirty="0" err="1"/>
              <a:t>toegankelijk</a:t>
            </a:r>
            <a:r>
              <a:rPr lang="en-IE" dirty="0"/>
              <a:t> </a:t>
            </a:r>
            <a:r>
              <a:rPr lang="en-IE" dirty="0" err="1"/>
              <a:t>aan</a:t>
            </a:r>
            <a:r>
              <a:rPr lang="en-IE" dirty="0"/>
              <a:t> </a:t>
            </a:r>
            <a:r>
              <a:rPr lang="en-IE" dirty="0" err="1"/>
              <a:t>elke</a:t>
            </a:r>
            <a:r>
              <a:rPr lang="en-IE" dirty="0"/>
              <a:t> </a:t>
            </a:r>
            <a:r>
              <a:rPr lang="en-IE" dirty="0" err="1"/>
              <a:t>gebruiker</a:t>
            </a:r>
            <a:r>
              <a:rPr lang="en-IE" dirty="0"/>
              <a:t> van de </a:t>
            </a:r>
            <a:r>
              <a:rPr lang="en-IE" dirty="0" err="1"/>
              <a:t>klasse</a:t>
            </a:r>
            <a:endParaRPr lang="en-IE" dirty="0"/>
          </a:p>
          <a:p>
            <a:pPr lvl="1"/>
            <a:r>
              <a:rPr lang="en-IE" b="1" dirty="0"/>
              <a:t>Private</a:t>
            </a:r>
            <a:r>
              <a:rPr lang="en-IE" dirty="0"/>
              <a:t>: </a:t>
            </a:r>
            <a:r>
              <a:rPr lang="en-IE" dirty="0" err="1"/>
              <a:t>enkel</a:t>
            </a:r>
            <a:r>
              <a:rPr lang="en-IE" dirty="0"/>
              <a:t> </a:t>
            </a:r>
            <a:r>
              <a:rPr lang="en-IE" dirty="0" err="1"/>
              <a:t>toegankelijk</a:t>
            </a:r>
            <a:r>
              <a:rPr lang="en-IE" dirty="0"/>
              <a:t> </a:t>
            </a:r>
            <a:r>
              <a:rPr lang="en-IE" dirty="0" err="1"/>
              <a:t>binnen</a:t>
            </a:r>
            <a:r>
              <a:rPr lang="en-IE" dirty="0"/>
              <a:t> de </a:t>
            </a:r>
            <a:r>
              <a:rPr lang="en-IE" dirty="0" err="1"/>
              <a:t>klasse</a:t>
            </a:r>
            <a:endParaRPr lang="en-IE" dirty="0"/>
          </a:p>
          <a:p>
            <a:pPr lvl="1"/>
            <a:endParaRPr lang="en-IE" dirty="0"/>
          </a:p>
          <a:p>
            <a:r>
              <a:rPr lang="en-IE" dirty="0" err="1"/>
              <a:t>Extremen</a:t>
            </a:r>
            <a:r>
              <a:rPr lang="en-IE" dirty="0"/>
              <a:t> </a:t>
            </a:r>
            <a:r>
              <a:rPr lang="en-IE" dirty="0" err="1"/>
              <a:t>voldoende</a:t>
            </a:r>
            <a:r>
              <a:rPr lang="en-IE" dirty="0"/>
              <a:t> </a:t>
            </a:r>
            <a:r>
              <a:rPr lang="en-IE" dirty="0" err="1"/>
              <a:t>bij</a:t>
            </a:r>
            <a:r>
              <a:rPr lang="en-IE" dirty="0"/>
              <a:t> </a:t>
            </a:r>
            <a:r>
              <a:rPr lang="en-IE" dirty="0" err="1"/>
              <a:t>alleenstaande</a:t>
            </a:r>
            <a:r>
              <a:rPr lang="en-IE" dirty="0"/>
              <a:t> </a:t>
            </a:r>
            <a:r>
              <a:rPr lang="en-IE" dirty="0" err="1"/>
              <a:t>klassen</a:t>
            </a:r>
            <a:endParaRPr lang="en-IE" dirty="0"/>
          </a:p>
          <a:p>
            <a:endParaRPr lang="en-IE" dirty="0"/>
          </a:p>
          <a:p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overerving</a:t>
            </a:r>
            <a:r>
              <a:rPr lang="en-IE" dirty="0"/>
              <a:t>, </a:t>
            </a:r>
            <a:r>
              <a:rPr lang="en-IE" dirty="0" err="1"/>
              <a:t>derde</a:t>
            </a:r>
            <a:r>
              <a:rPr lang="en-IE" dirty="0"/>
              <a:t> </a:t>
            </a:r>
            <a:r>
              <a:rPr lang="en-IE" dirty="0" err="1"/>
              <a:t>vorm</a:t>
            </a:r>
            <a:r>
              <a:rPr lang="en-IE" dirty="0"/>
              <a:t> van </a:t>
            </a:r>
            <a:r>
              <a:rPr lang="en-IE" dirty="0" err="1"/>
              <a:t>toegangscontrole</a:t>
            </a:r>
            <a:r>
              <a:rPr lang="en-IE" dirty="0"/>
              <a:t>: </a:t>
            </a:r>
            <a:r>
              <a:rPr lang="en-IE" b="1" dirty="0"/>
              <a:t>protected</a:t>
            </a:r>
          </a:p>
          <a:p>
            <a:endParaRPr lang="en-IE" b="1" dirty="0"/>
          </a:p>
          <a:p>
            <a:pPr lvl="1"/>
            <a:r>
              <a:rPr lang="en-IE" sz="2400" dirty="0" err="1"/>
              <a:t>Toegankelijk</a:t>
            </a:r>
            <a:r>
              <a:rPr lang="en-IE" sz="2400" dirty="0"/>
              <a:t> </a:t>
            </a:r>
            <a:r>
              <a:rPr lang="en-IE" sz="2400" dirty="0" err="1"/>
              <a:t>binnen</a:t>
            </a:r>
            <a:r>
              <a:rPr lang="en-IE" sz="2400" dirty="0"/>
              <a:t> </a:t>
            </a:r>
            <a:r>
              <a:rPr lang="en-IE" sz="2400" dirty="0" err="1"/>
              <a:t>klasse</a:t>
            </a:r>
            <a:endParaRPr lang="en-IE" sz="2400" dirty="0"/>
          </a:p>
          <a:p>
            <a:pPr lvl="1"/>
            <a:r>
              <a:rPr lang="en-IE" sz="2400" u="sng" dirty="0" err="1"/>
              <a:t>Toegankelijk</a:t>
            </a:r>
            <a:r>
              <a:rPr lang="en-IE" sz="2400" u="sng" dirty="0"/>
              <a:t> </a:t>
            </a:r>
            <a:r>
              <a:rPr lang="en-IE" sz="2400" u="sng" dirty="0" err="1"/>
              <a:t>binnen</a:t>
            </a:r>
            <a:r>
              <a:rPr lang="en-IE" sz="2400" u="sng" dirty="0"/>
              <a:t> </a:t>
            </a:r>
            <a:r>
              <a:rPr lang="en-IE" sz="2400" u="sng" dirty="0" err="1"/>
              <a:t>afgeleide</a:t>
            </a:r>
            <a:r>
              <a:rPr lang="en-IE" sz="2400" u="sng" dirty="0"/>
              <a:t> </a:t>
            </a:r>
            <a:r>
              <a:rPr lang="en-IE" sz="2400" u="sng" dirty="0" err="1"/>
              <a:t>klassen</a:t>
            </a:r>
            <a:endParaRPr lang="en-IE" sz="2400" u="sng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514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Private </a:t>
            </a:r>
            <a:r>
              <a:rPr lang="en-IE" dirty="0" err="1"/>
              <a:t>vs</a:t>
            </a:r>
            <a:r>
              <a:rPr lang="en-IE" dirty="0"/>
              <a:t> protected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8660" y="1073969"/>
            <a:ext cx="5999086" cy="573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hoek 6"/>
          <p:cNvSpPr/>
          <p:nvPr/>
        </p:nvSpPr>
        <p:spPr bwMode="auto">
          <a:xfrm>
            <a:off x="4074095" y="1452942"/>
            <a:ext cx="1064496" cy="319760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554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D5697-3D52-4188-9831-C1D48FE5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Base </a:t>
            </a:r>
            <a:r>
              <a:rPr lang="nl-BE" dirty="0" err="1"/>
              <a:t>keyword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E708ECB-EB61-4E3C-8ECA-503F0E372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C74661A-4022-4656-9A75-128674B872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7354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Eikeba</a:t>
            </a:r>
            <a:endParaRPr lang="en-IE" dirty="0"/>
          </a:p>
        </p:txBody>
      </p:sp>
      <p:sp>
        <p:nvSpPr>
          <p:cNvPr id="16998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Nadeel</a:t>
            </a:r>
            <a:r>
              <a:rPr lang="en-IE" dirty="0"/>
              <a:t> </a:t>
            </a:r>
            <a:r>
              <a:rPr lang="en-IE" dirty="0" err="1"/>
              <a:t>momenteel</a:t>
            </a:r>
            <a:r>
              <a:rPr lang="en-IE" dirty="0"/>
              <a:t>: </a:t>
            </a:r>
            <a:r>
              <a:rPr lang="en-IE" dirty="0" err="1"/>
              <a:t>deel</a:t>
            </a:r>
            <a:r>
              <a:rPr lang="en-IE" dirty="0"/>
              <a:t>  code </a:t>
            </a:r>
            <a:r>
              <a:rPr lang="en-IE" dirty="0" err="1"/>
              <a:t>komt</a:t>
            </a:r>
            <a:r>
              <a:rPr lang="en-IE" dirty="0"/>
              <a:t> nu 2 </a:t>
            </a:r>
            <a:r>
              <a:rPr lang="en-IE" dirty="0" err="1"/>
              <a:t>keer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!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51EBF9AE-7695-4F94-9AB4-94ED18560204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5" name="Groep 8"/>
          <p:cNvGrpSpPr>
            <a:grpSpLocks/>
          </p:cNvGrpSpPr>
          <p:nvPr/>
        </p:nvGrpSpPr>
        <p:grpSpPr bwMode="auto">
          <a:xfrm>
            <a:off x="8315326" y="2221461"/>
            <a:ext cx="1971675" cy="1466850"/>
            <a:chOff x="6185338" y="1366345"/>
            <a:chExt cx="1970690" cy="1466630"/>
          </a:xfrm>
        </p:grpSpPr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85338" y="1947150"/>
              <a:ext cx="914400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kstvak 6"/>
            <p:cNvSpPr txBox="1">
              <a:spLocks noChangeArrowheads="1"/>
            </p:cNvSpPr>
            <p:nvPr/>
          </p:nvSpPr>
          <p:spPr bwMode="auto">
            <a:xfrm>
              <a:off x="6516414" y="1366345"/>
              <a:ext cx="16396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Bad coding example!</a:t>
              </a:r>
            </a:p>
          </p:txBody>
        </p:sp>
      </p:grp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9814" y="1776414"/>
            <a:ext cx="5038725" cy="1914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1125" y="3838576"/>
            <a:ext cx="4876800" cy="2847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hthoek 9"/>
          <p:cNvSpPr/>
          <p:nvPr/>
        </p:nvSpPr>
        <p:spPr bwMode="auto">
          <a:xfrm>
            <a:off x="3042416" y="2463692"/>
            <a:ext cx="2367784" cy="679559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1" name="Rechthoek 10"/>
          <p:cNvSpPr/>
          <p:nvPr/>
        </p:nvSpPr>
        <p:spPr bwMode="auto">
          <a:xfrm>
            <a:off x="5871341" y="5778392"/>
            <a:ext cx="2367784" cy="679559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65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552" y="-119283"/>
            <a:ext cx="12483026" cy="6977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69157" y="5533254"/>
            <a:ext cx="1819855" cy="1036970"/>
          </a:xfrm>
          <a:solidFill>
            <a:srgbClr val="000000"/>
          </a:solidFill>
        </p:spPr>
        <p:txBody>
          <a:bodyPr/>
          <a:lstStyle/>
          <a:p>
            <a:r>
              <a:rPr lang="nl-BE" sz="4800" u="sng" dirty="0">
                <a:latin typeface="Courier"/>
              </a:rPr>
              <a:t>Base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96147" y="210142"/>
            <a:ext cx="10363200" cy="539158"/>
          </a:xfrm>
        </p:spPr>
        <p:txBody>
          <a:bodyPr/>
          <a:lstStyle/>
          <a:p>
            <a:r>
              <a:rPr lang="nl-BE" sz="4000" dirty="0"/>
              <a:t>Oplossing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176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Overerving</a:t>
            </a:r>
            <a:r>
              <a:rPr lang="en-IE" dirty="0"/>
              <a:t>: is </a:t>
            </a:r>
            <a:r>
              <a:rPr lang="en-IE" dirty="0" err="1"/>
              <a:t>een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“Is </a:t>
            </a:r>
            <a:r>
              <a:rPr lang="en-IE" dirty="0" err="1"/>
              <a:t>een</a:t>
            </a:r>
            <a:r>
              <a:rPr lang="en-IE" dirty="0"/>
              <a:t>”/ “is a”</a:t>
            </a:r>
          </a:p>
          <a:p>
            <a:endParaRPr lang="en-IE" dirty="0"/>
          </a:p>
          <a:p>
            <a:pPr lvl="1"/>
            <a:r>
              <a:rPr lang="en-IE" dirty="0"/>
              <a:t>A child is a person</a:t>
            </a:r>
          </a:p>
          <a:p>
            <a:pPr lvl="1"/>
            <a:r>
              <a:rPr lang="en-IE" dirty="0"/>
              <a:t>A </a:t>
            </a:r>
            <a:r>
              <a:rPr lang="en-IE" dirty="0" err="1"/>
              <a:t>bycicle</a:t>
            </a:r>
            <a:r>
              <a:rPr lang="en-IE" dirty="0"/>
              <a:t> is a vehicle</a:t>
            </a:r>
          </a:p>
          <a:p>
            <a:pPr lvl="1"/>
            <a:r>
              <a:rPr lang="en-IE" dirty="0"/>
              <a:t>A </a:t>
            </a:r>
            <a:r>
              <a:rPr lang="en-IE" dirty="0" err="1"/>
              <a:t>tullip</a:t>
            </a:r>
            <a:r>
              <a:rPr lang="en-IE" dirty="0"/>
              <a:t> is a plant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Etc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“Is a” : </a:t>
            </a:r>
            <a:r>
              <a:rPr lang="en-IE" dirty="0" err="1"/>
              <a:t>geeft</a:t>
            </a:r>
            <a:r>
              <a:rPr lang="en-IE" dirty="0"/>
              <a:t> </a:t>
            </a:r>
            <a:r>
              <a:rPr lang="en-IE" dirty="0" err="1"/>
              <a:t>aan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overerving</a:t>
            </a:r>
            <a:r>
              <a:rPr lang="en-IE" dirty="0"/>
              <a:t> </a:t>
            </a:r>
            <a:r>
              <a:rPr lang="en-IE" dirty="0" err="1"/>
              <a:t>toegepast</a:t>
            </a:r>
            <a:r>
              <a:rPr lang="en-IE" dirty="0"/>
              <a:t> </a:t>
            </a:r>
            <a:r>
              <a:rPr lang="en-IE" dirty="0" err="1"/>
              <a:t>wordt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5" name="Groep 4"/>
          <p:cNvGrpSpPr/>
          <p:nvPr/>
        </p:nvGrpSpPr>
        <p:grpSpPr>
          <a:xfrm>
            <a:off x="0" y="5529262"/>
            <a:ext cx="2057217" cy="1335496"/>
            <a:chOff x="3251290" y="2050597"/>
            <a:chExt cx="5619750" cy="2495550"/>
          </a:xfrm>
        </p:grpSpPr>
        <p:grpSp>
          <p:nvGrpSpPr>
            <p:cNvPr id="6" name="Groep 5"/>
            <p:cNvGrpSpPr/>
            <p:nvPr/>
          </p:nvGrpSpPr>
          <p:grpSpPr>
            <a:xfrm>
              <a:off x="3251290" y="2050597"/>
              <a:ext cx="5619750" cy="2495550"/>
              <a:chOff x="1762125" y="2181225"/>
              <a:chExt cx="5619750" cy="2495550"/>
            </a:xfrm>
          </p:grpSpPr>
          <p:pic>
            <p:nvPicPr>
              <p:cNvPr id="8" name="Afbeelding 7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62125" y="2181225"/>
                <a:ext cx="5619750" cy="2495550"/>
              </a:xfrm>
              <a:prstGeom prst="rect">
                <a:avLst/>
              </a:prstGeom>
            </p:spPr>
          </p:pic>
          <p:sp>
            <p:nvSpPr>
              <p:cNvPr id="9" name="Tekstvak 8"/>
              <p:cNvSpPr txBox="1"/>
              <p:nvPr/>
            </p:nvSpPr>
            <p:spPr>
              <a:xfrm>
                <a:off x="2571997" y="3003640"/>
                <a:ext cx="2510714" cy="977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CK</a:t>
                </a:r>
              </a:p>
            </p:txBody>
          </p:sp>
        </p:grpSp>
        <p:pic>
          <p:nvPicPr>
            <p:cNvPr id="7" name="Picture 2" descr="http://thumbs.dreamstime.com/x/information-technology-abstract-background-8089524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875" y="2162805"/>
              <a:ext cx="2183065" cy="228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9360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Parent </a:t>
            </a:r>
            <a:r>
              <a:rPr lang="en-IE" dirty="0" err="1"/>
              <a:t>methoden</a:t>
            </a:r>
            <a:r>
              <a:rPr lang="en-IE" dirty="0"/>
              <a:t> </a:t>
            </a:r>
            <a:r>
              <a:rPr lang="en-IE" dirty="0" err="1"/>
              <a:t>aanroepen</a:t>
            </a:r>
            <a:endParaRPr lang="en-IE" dirty="0"/>
          </a:p>
        </p:txBody>
      </p:sp>
      <p:sp>
        <p:nvSpPr>
          <p:cNvPr id="16998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/>
              <a:t>base</a:t>
            </a:r>
            <a:r>
              <a:rPr lang="en-IE" dirty="0"/>
              <a:t> keyword: </a:t>
            </a:r>
            <a:r>
              <a:rPr lang="en-IE" dirty="0" err="1"/>
              <a:t>methode</a:t>
            </a:r>
            <a:r>
              <a:rPr lang="en-IE" dirty="0"/>
              <a:t> of property van parent-class </a:t>
            </a:r>
            <a:r>
              <a:rPr lang="en-IE" dirty="0" err="1"/>
              <a:t>aanroepen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51EBF9AE-7695-4F94-9AB4-94ED18560204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9814" y="1776414"/>
            <a:ext cx="5038725" cy="1914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2989" y="3810000"/>
            <a:ext cx="4962525" cy="2324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Rechthoek 10"/>
          <p:cNvSpPr/>
          <p:nvPr/>
        </p:nvSpPr>
        <p:spPr bwMode="auto">
          <a:xfrm>
            <a:off x="6223767" y="5759342"/>
            <a:ext cx="2243959" cy="193784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14" name="Rechte verbindingslijn met pijl 13"/>
          <p:cNvCxnSpPr>
            <a:stCxn id="11" idx="0"/>
          </p:cNvCxnSpPr>
          <p:nvPr/>
        </p:nvCxnSpPr>
        <p:spPr bwMode="auto">
          <a:xfrm rot="16200000" flipV="1">
            <a:off x="4812752" y="3226348"/>
            <a:ext cx="3263792" cy="1802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129723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Extra </a:t>
            </a:r>
            <a:r>
              <a:rPr lang="en-IE" dirty="0" err="1"/>
              <a:t>voordeel</a:t>
            </a:r>
            <a:r>
              <a:rPr lang="en-IE" dirty="0"/>
              <a:t> van </a:t>
            </a:r>
            <a:r>
              <a:rPr lang="en-IE" dirty="0" err="1"/>
              <a:t>deze</a:t>
            </a:r>
            <a:r>
              <a:rPr lang="en-IE" dirty="0"/>
              <a:t> </a:t>
            </a:r>
            <a:r>
              <a:rPr lang="en-IE" dirty="0" err="1"/>
              <a:t>aanpak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Balance </a:t>
            </a:r>
            <a:r>
              <a:rPr lang="en-IE" dirty="0" err="1"/>
              <a:t>kan</a:t>
            </a:r>
            <a:r>
              <a:rPr lang="en-IE" dirty="0"/>
              <a:t> private </a:t>
            </a:r>
            <a:r>
              <a:rPr lang="en-IE" dirty="0" err="1"/>
              <a:t>blijven</a:t>
            </a:r>
            <a:r>
              <a:rPr lang="en-IE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72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9493" y="1007550"/>
            <a:ext cx="5758507" cy="5619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5"/>
          <p:cNvSpPr/>
          <p:nvPr/>
        </p:nvSpPr>
        <p:spPr bwMode="auto">
          <a:xfrm>
            <a:off x="5132132" y="1419680"/>
            <a:ext cx="847932" cy="229605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490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Samenvatting</a:t>
            </a:r>
            <a:r>
              <a:rPr lang="en-IE" dirty="0"/>
              <a:t>: </a:t>
            </a:r>
            <a:r>
              <a:rPr lang="en-IE" dirty="0" err="1"/>
              <a:t>Overerving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afleiden</a:t>
            </a:r>
            <a:r>
              <a:rPr lang="en-IE" dirty="0"/>
              <a:t> van </a:t>
            </a:r>
            <a:r>
              <a:rPr lang="en-IE" dirty="0" err="1"/>
              <a:t>een</a:t>
            </a:r>
            <a:r>
              <a:rPr lang="en-IE" dirty="0"/>
              <a:t> base </a:t>
            </a:r>
            <a:r>
              <a:rPr lang="en-IE" dirty="0" err="1"/>
              <a:t>klasse</a:t>
            </a:r>
            <a:endParaRPr lang="en-IE" dirty="0"/>
          </a:p>
          <a:p>
            <a:pPr lvl="1">
              <a:buNone/>
            </a:pPr>
            <a:r>
              <a:rPr lang="en-IE" b="1" dirty="0">
                <a:latin typeface="Courier New" pitchFamily="49" charset="0"/>
                <a:cs typeface="Courier New" pitchFamily="49" charset="0"/>
              </a:rPr>
              <a:t>class child : </a:t>
            </a:r>
            <a:r>
              <a:rPr lang="en-IE" b="1" dirty="0" err="1">
                <a:latin typeface="Courier New" pitchFamily="49" charset="0"/>
                <a:cs typeface="Courier New" pitchFamily="49" charset="0"/>
              </a:rPr>
              <a:t>baseclass</a:t>
            </a:r>
            <a:r>
              <a:rPr lang="en-IE" b="1" dirty="0">
                <a:latin typeface="Courier New" pitchFamily="49" charset="0"/>
                <a:cs typeface="Courier New" pitchFamily="49" charset="0"/>
              </a:rPr>
              <a:t> { .. }</a:t>
            </a:r>
          </a:p>
          <a:p>
            <a:endParaRPr lang="en-IE" dirty="0"/>
          </a:p>
          <a:p>
            <a:r>
              <a:rPr lang="en-IE" dirty="0" err="1"/>
              <a:t>Een</a:t>
            </a:r>
            <a:r>
              <a:rPr lang="en-IE" dirty="0"/>
              <a:t> base constructor </a:t>
            </a:r>
            <a:r>
              <a:rPr lang="en-IE" dirty="0" err="1"/>
              <a:t>aanroepen</a:t>
            </a:r>
            <a:endParaRPr lang="en-IE" dirty="0"/>
          </a:p>
          <a:p>
            <a:pPr lvl="1">
              <a:buNone/>
            </a:pPr>
            <a:r>
              <a:rPr lang="en-IE" dirty="0">
                <a:latin typeface="Courier New" pitchFamily="49" charset="0"/>
                <a:cs typeface="Courier New" pitchFamily="49" charset="0"/>
              </a:rPr>
              <a:t>class child: </a:t>
            </a:r>
            <a:r>
              <a:rPr lang="en-IE" dirty="0" err="1">
                <a:latin typeface="Courier New" pitchFamily="49" charset="0"/>
                <a:cs typeface="Courier New" pitchFamily="49" charset="0"/>
              </a:rPr>
              <a:t>baseclass</a:t>
            </a:r>
            <a:r>
              <a:rPr lang="en-IE" dirty="0">
                <a:latin typeface="Courier New" pitchFamily="49" charset="0"/>
                <a:cs typeface="Courier New" pitchFamily="49" charset="0"/>
              </a:rPr>
              <a:t> { </a:t>
            </a:r>
          </a:p>
          <a:p>
            <a:pPr lvl="1">
              <a:buNone/>
            </a:pPr>
            <a:r>
              <a:rPr lang="en-IE" dirty="0">
                <a:latin typeface="Courier New" pitchFamily="49" charset="0"/>
                <a:cs typeface="Courier New" pitchFamily="49" charset="0"/>
              </a:rPr>
              <a:t>		child(): </a:t>
            </a:r>
            <a:r>
              <a:rPr lang="en-IE" b="1" dirty="0">
                <a:latin typeface="Courier New" pitchFamily="49" charset="0"/>
                <a:cs typeface="Courier New" pitchFamily="49" charset="0"/>
              </a:rPr>
              <a:t>base()</a:t>
            </a:r>
            <a:r>
              <a:rPr lang="en-IE" dirty="0">
                <a:latin typeface="Courier New" pitchFamily="49" charset="0"/>
                <a:cs typeface="Courier New" pitchFamily="49" charset="0"/>
              </a:rPr>
              <a:t> {}</a:t>
            </a:r>
          </a:p>
          <a:p>
            <a:pPr lvl="1">
              <a:buNone/>
            </a:pPr>
            <a:r>
              <a:rPr lang="en-IE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1">
              <a:buNone/>
            </a:pPr>
            <a:endParaRPr lang="en-IE" dirty="0"/>
          </a:p>
          <a:p>
            <a:pPr lvl="1">
              <a:buNone/>
            </a:pPr>
            <a:endParaRPr lang="en-IE" dirty="0"/>
          </a:p>
          <a:p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virtuele</a:t>
            </a:r>
            <a:r>
              <a:rPr lang="en-IE" dirty="0"/>
              <a:t> </a:t>
            </a:r>
            <a:r>
              <a:rPr lang="en-IE" dirty="0" err="1"/>
              <a:t>methode</a:t>
            </a:r>
            <a:r>
              <a:rPr lang="en-IE" dirty="0"/>
              <a:t> </a:t>
            </a:r>
            <a:r>
              <a:rPr lang="en-IE" dirty="0" err="1"/>
              <a:t>declareren</a:t>
            </a:r>
            <a:r>
              <a:rPr lang="en-IE" dirty="0"/>
              <a:t> </a:t>
            </a:r>
          </a:p>
          <a:p>
            <a:pPr lvl="1">
              <a:buNone/>
            </a:pPr>
            <a:r>
              <a:rPr lang="en-IE" b="1" dirty="0">
                <a:latin typeface="Courier New" pitchFamily="49" charset="0"/>
                <a:cs typeface="Courier New" pitchFamily="49" charset="0"/>
              </a:rPr>
              <a:t>virtual</a:t>
            </a:r>
            <a:r>
              <a:rPr lang="en-IE" dirty="0">
                <a:latin typeface="Courier New" pitchFamily="49" charset="0"/>
                <a:cs typeface="Courier New" pitchFamily="49" charset="0"/>
              </a:rPr>
              <a:t> public void </a:t>
            </a:r>
            <a:r>
              <a:rPr lang="en-IE" dirty="0" err="1">
                <a:latin typeface="Courier New" pitchFamily="49" charset="0"/>
                <a:cs typeface="Courier New" pitchFamily="49" charset="0"/>
              </a:rPr>
              <a:t>methodname</a:t>
            </a:r>
            <a:r>
              <a:rPr lang="en-IE" dirty="0">
                <a:latin typeface="Courier New" pitchFamily="49" charset="0"/>
                <a:cs typeface="Courier New" pitchFamily="49" charset="0"/>
              </a:rPr>
              <a:t>() {}</a:t>
            </a:r>
          </a:p>
          <a:p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methode</a:t>
            </a:r>
            <a:r>
              <a:rPr lang="en-IE" dirty="0"/>
              <a:t> </a:t>
            </a:r>
            <a:r>
              <a:rPr lang="en-IE" dirty="0" err="1"/>
              <a:t>overriden</a:t>
            </a:r>
            <a:r>
              <a:rPr lang="en-IE" dirty="0"/>
              <a:t> </a:t>
            </a:r>
          </a:p>
          <a:p>
            <a:pPr lvl="1">
              <a:buNone/>
            </a:pPr>
            <a:r>
              <a:rPr lang="en-IE" b="1" dirty="0">
                <a:latin typeface="Courier New" pitchFamily="49" charset="0"/>
                <a:cs typeface="Courier New" pitchFamily="49" charset="0"/>
              </a:rPr>
              <a:t>override</a:t>
            </a:r>
            <a:r>
              <a:rPr lang="en-IE" dirty="0">
                <a:latin typeface="Courier New" pitchFamily="49" charset="0"/>
                <a:cs typeface="Courier New" pitchFamily="49" charset="0"/>
              </a:rPr>
              <a:t> public void </a:t>
            </a:r>
            <a:r>
              <a:rPr lang="en-IE" dirty="0" err="1">
                <a:latin typeface="Courier New" pitchFamily="49" charset="0"/>
                <a:cs typeface="Courier New" pitchFamily="49" charset="0"/>
              </a:rPr>
              <a:t>methodname</a:t>
            </a:r>
            <a:r>
              <a:rPr lang="en-IE" dirty="0">
                <a:latin typeface="Courier New" pitchFamily="49" charset="0"/>
                <a:cs typeface="Courier New" pitchFamily="49" charset="0"/>
              </a:rPr>
              <a:t>() {}</a:t>
            </a:r>
          </a:p>
          <a:p>
            <a:pPr lvl="1">
              <a:buNone/>
            </a:pP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45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Ook</a:t>
            </a:r>
            <a:r>
              <a:rPr lang="en-IE" dirty="0"/>
              <a:t> in software </a:t>
            </a:r>
            <a:r>
              <a:rPr lang="en-IE" dirty="0" err="1"/>
              <a:t>kunnen</a:t>
            </a:r>
            <a:r>
              <a:rPr lang="en-IE" dirty="0"/>
              <a:t> we </a:t>
            </a:r>
            <a:r>
              <a:rPr lang="en-IE" dirty="0" err="1"/>
              <a:t>overerven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Inheritance: “I can do these things because my parent can”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3935" y="1967024"/>
            <a:ext cx="6318383" cy="3828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>
          <a:xfrm>
            <a:off x="2130056" y="703988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Interface: “I can do these things because I have told you I can”</a:t>
            </a:r>
          </a:p>
        </p:txBody>
      </p:sp>
    </p:spTree>
    <p:extLst>
      <p:ext uri="{BB962C8B-B14F-4D97-AF65-F5344CB8AC3E}">
        <p14:creationId xmlns:p14="http://schemas.microsoft.com/office/powerpoint/2010/main" val="334011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Specialisatie</a:t>
            </a:r>
            <a:r>
              <a:rPr lang="en-IE" dirty="0"/>
              <a:t>: </a:t>
            </a:r>
            <a:r>
              <a:rPr lang="en-IE" dirty="0" err="1"/>
              <a:t>definitie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i="1" dirty="0"/>
              <a:t>“</a:t>
            </a:r>
            <a:r>
              <a:rPr lang="en-IE" i="1" dirty="0" err="1"/>
              <a:t>Specialisatie</a:t>
            </a:r>
            <a:r>
              <a:rPr lang="en-IE" i="1" dirty="0"/>
              <a:t> is het </a:t>
            </a:r>
            <a:r>
              <a:rPr lang="en-IE" i="1" dirty="0" err="1"/>
              <a:t>identificeren</a:t>
            </a:r>
            <a:r>
              <a:rPr lang="en-IE" i="1" dirty="0"/>
              <a:t> van </a:t>
            </a:r>
            <a:r>
              <a:rPr lang="en-IE" i="1" dirty="0" err="1"/>
              <a:t>objecten</a:t>
            </a:r>
            <a:r>
              <a:rPr lang="en-IE" i="1" dirty="0"/>
              <a:t> met </a:t>
            </a:r>
            <a:r>
              <a:rPr lang="en-IE" i="1" dirty="0" err="1"/>
              <a:t>gemeenschappelijke</a:t>
            </a:r>
            <a:r>
              <a:rPr lang="en-IE" i="1" dirty="0"/>
              <a:t> </a:t>
            </a:r>
            <a:r>
              <a:rPr lang="en-IE" i="1" dirty="0" err="1"/>
              <a:t>structuur</a:t>
            </a:r>
            <a:r>
              <a:rPr lang="en-IE" i="1" dirty="0"/>
              <a:t> en </a:t>
            </a:r>
            <a:r>
              <a:rPr lang="en-IE" i="1" dirty="0" err="1"/>
              <a:t>gedrag</a:t>
            </a:r>
            <a:r>
              <a:rPr lang="en-IE" i="1" dirty="0"/>
              <a:t> </a:t>
            </a:r>
            <a:r>
              <a:rPr lang="en-IE" i="1" dirty="0" err="1"/>
              <a:t>binnen</a:t>
            </a:r>
            <a:r>
              <a:rPr lang="en-IE" i="1" dirty="0"/>
              <a:t> </a:t>
            </a:r>
            <a:r>
              <a:rPr lang="en-IE" i="1" dirty="0" err="1"/>
              <a:t>een</a:t>
            </a:r>
            <a:r>
              <a:rPr lang="en-IE" i="1" dirty="0"/>
              <a:t> </a:t>
            </a:r>
            <a:r>
              <a:rPr lang="en-IE" i="1" dirty="0" err="1"/>
              <a:t>bestaande</a:t>
            </a:r>
            <a:r>
              <a:rPr lang="en-IE" i="1" dirty="0"/>
              <a:t> </a:t>
            </a:r>
            <a:r>
              <a:rPr lang="en-IE" i="1" dirty="0" err="1"/>
              <a:t>classificatie</a:t>
            </a:r>
            <a:r>
              <a:rPr lang="en-IE" i="1" dirty="0"/>
              <a:t>”</a:t>
            </a:r>
          </a:p>
          <a:p>
            <a:endParaRPr lang="en-IE" i="1" dirty="0"/>
          </a:p>
          <a:p>
            <a:r>
              <a:rPr lang="en-IE" dirty="0" err="1"/>
              <a:t>Specialisatie</a:t>
            </a:r>
            <a:r>
              <a:rPr lang="en-IE" dirty="0"/>
              <a:t> </a:t>
            </a:r>
            <a:r>
              <a:rPr lang="en-IE" dirty="0" err="1"/>
              <a:t>resulteert</a:t>
            </a:r>
            <a:r>
              <a:rPr lang="en-IE" dirty="0"/>
              <a:t> in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u="sng" dirty="0"/>
              <a:t>subtype</a:t>
            </a:r>
            <a:r>
              <a:rPr lang="en-IE" dirty="0"/>
              <a:t> van het </a:t>
            </a:r>
            <a:r>
              <a:rPr lang="en-IE" dirty="0" err="1"/>
              <a:t>oorspronkelijke</a:t>
            </a:r>
            <a:r>
              <a:rPr lang="en-IE" dirty="0"/>
              <a:t> type:</a:t>
            </a:r>
          </a:p>
          <a:p>
            <a:pPr lvl="1"/>
            <a:r>
              <a:rPr lang="en-IE" dirty="0" err="1"/>
              <a:t>Elementen</a:t>
            </a:r>
            <a:r>
              <a:rPr lang="en-IE" dirty="0"/>
              <a:t> van het subtype </a:t>
            </a:r>
            <a:r>
              <a:rPr lang="en-IE" dirty="0" err="1"/>
              <a:t>bevatten</a:t>
            </a:r>
            <a:r>
              <a:rPr lang="en-IE" dirty="0"/>
              <a:t> de </a:t>
            </a:r>
            <a:r>
              <a:rPr lang="en-IE" dirty="0" err="1"/>
              <a:t>originele</a:t>
            </a:r>
            <a:r>
              <a:rPr lang="en-IE" dirty="0"/>
              <a:t> </a:t>
            </a:r>
            <a:r>
              <a:rPr lang="en-IE" dirty="0" err="1"/>
              <a:t>eigenschappen</a:t>
            </a:r>
            <a:r>
              <a:rPr lang="en-IE" dirty="0"/>
              <a:t> en </a:t>
            </a:r>
            <a:r>
              <a:rPr lang="en-IE" dirty="0" err="1"/>
              <a:t>gedrag</a:t>
            </a:r>
            <a:endParaRPr lang="en-IE" dirty="0"/>
          </a:p>
          <a:p>
            <a:pPr lvl="1"/>
            <a:r>
              <a:rPr lang="en-IE" dirty="0" err="1"/>
              <a:t>Elementen</a:t>
            </a:r>
            <a:r>
              <a:rPr lang="en-IE" dirty="0"/>
              <a:t> van het subtype </a:t>
            </a:r>
            <a:r>
              <a:rPr lang="en-IE" dirty="0" err="1"/>
              <a:t>bevatten</a:t>
            </a:r>
            <a:r>
              <a:rPr lang="en-IE" dirty="0"/>
              <a:t> </a:t>
            </a:r>
            <a:r>
              <a:rPr lang="en-IE" dirty="0" err="1"/>
              <a:t>ook</a:t>
            </a:r>
            <a:r>
              <a:rPr lang="en-IE" dirty="0"/>
              <a:t> </a:t>
            </a:r>
            <a:r>
              <a:rPr lang="en-IE" dirty="0" err="1"/>
              <a:t>gespecialiseerde</a:t>
            </a:r>
            <a:r>
              <a:rPr lang="en-IE" dirty="0"/>
              <a:t> </a:t>
            </a:r>
            <a:r>
              <a:rPr lang="en-IE" dirty="0" err="1"/>
              <a:t>eigenschappen</a:t>
            </a:r>
            <a:r>
              <a:rPr lang="en-IE" dirty="0"/>
              <a:t> en </a:t>
            </a:r>
            <a:r>
              <a:rPr lang="en-IE" dirty="0" err="1"/>
              <a:t>gedrag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088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Specialisatie voorbeelden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Voorbeeld</a:t>
            </a:r>
            <a:r>
              <a:rPr lang="en-IE" dirty="0"/>
              <a:t>:</a:t>
            </a:r>
          </a:p>
          <a:p>
            <a:pPr lvl="1"/>
            <a:r>
              <a:rPr lang="en-IE" dirty="0" err="1"/>
              <a:t>Bankrekening</a:t>
            </a:r>
            <a:r>
              <a:rPr lang="en-IE" dirty="0"/>
              <a:t> </a:t>
            </a:r>
            <a:r>
              <a:rPr lang="en-IE" dirty="0" err="1"/>
              <a:t>heeft</a:t>
            </a:r>
            <a:r>
              <a:rPr lang="en-IE" dirty="0"/>
              <a:t> </a:t>
            </a:r>
            <a:r>
              <a:rPr lang="en-IE" dirty="0" err="1"/>
              <a:t>nummer</a:t>
            </a:r>
            <a:r>
              <a:rPr lang="en-IE" dirty="0"/>
              <a:t> en </a:t>
            </a:r>
            <a:r>
              <a:rPr lang="en-IE" dirty="0" err="1"/>
              <a:t>balans</a:t>
            </a:r>
            <a:endParaRPr lang="en-IE" dirty="0"/>
          </a:p>
          <a:p>
            <a:pPr lvl="1"/>
            <a:r>
              <a:rPr lang="en-IE" dirty="0" err="1"/>
              <a:t>Spaarrekening</a:t>
            </a:r>
            <a:r>
              <a:rPr lang="en-IE" dirty="0"/>
              <a:t> </a:t>
            </a:r>
            <a:r>
              <a:rPr lang="en-IE" dirty="0" err="1"/>
              <a:t>heeft</a:t>
            </a:r>
            <a:r>
              <a:rPr lang="en-IE" dirty="0"/>
              <a:t> </a:t>
            </a:r>
            <a:r>
              <a:rPr lang="en-IE" dirty="0" err="1"/>
              <a:t>ook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nummer</a:t>
            </a:r>
            <a:r>
              <a:rPr lang="en-IE" dirty="0"/>
              <a:t> en </a:t>
            </a:r>
            <a:r>
              <a:rPr lang="en-IE" dirty="0" err="1"/>
              <a:t>balans</a:t>
            </a:r>
            <a:r>
              <a:rPr lang="en-IE" dirty="0"/>
              <a:t>, maar </a:t>
            </a:r>
            <a:r>
              <a:rPr lang="en-IE" dirty="0" err="1"/>
              <a:t>ook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“</a:t>
            </a:r>
            <a:r>
              <a:rPr lang="en-IE" dirty="0" err="1"/>
              <a:t>limiet</a:t>
            </a:r>
            <a:r>
              <a:rPr lang="en-IE" dirty="0"/>
              <a:t>” </a:t>
            </a:r>
            <a:r>
              <a:rPr lang="en-IE" dirty="0" err="1"/>
              <a:t>eigenschap</a:t>
            </a:r>
            <a:r>
              <a:rPr lang="en-IE" dirty="0"/>
              <a:t> </a:t>
            </a:r>
          </a:p>
          <a:p>
            <a:pPr lvl="2"/>
            <a:r>
              <a:rPr lang="en-IE" dirty="0"/>
              <a:t>“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spaarrekening</a:t>
            </a:r>
            <a:r>
              <a:rPr lang="en-IE" dirty="0"/>
              <a:t> IS EEN </a:t>
            </a:r>
            <a:r>
              <a:rPr lang="en-IE" dirty="0" err="1"/>
              <a:t>Bankrekening</a:t>
            </a:r>
            <a:endParaRPr lang="nl-BE" dirty="0"/>
          </a:p>
          <a:p>
            <a:pPr lvl="1"/>
            <a:endParaRPr lang="nl-BE" dirty="0"/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7869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Overerving</a:t>
            </a:r>
            <a:r>
              <a:rPr lang="en-IE" dirty="0"/>
              <a:t>/</a:t>
            </a:r>
            <a:r>
              <a:rPr lang="en-IE" dirty="0" err="1"/>
              <a:t>specialisatie</a:t>
            </a:r>
            <a:r>
              <a:rPr lang="en-IE" dirty="0"/>
              <a:t> in C#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“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paard</a:t>
            </a:r>
            <a:r>
              <a:rPr lang="en-IE" dirty="0"/>
              <a:t> </a:t>
            </a:r>
            <a:r>
              <a:rPr lang="en-IE" b="1" dirty="0"/>
              <a:t>is </a:t>
            </a:r>
            <a:r>
              <a:rPr lang="en-IE" b="1" dirty="0" err="1"/>
              <a:t>een</a:t>
            </a:r>
            <a:r>
              <a:rPr lang="en-IE" b="1" dirty="0"/>
              <a:t> </a:t>
            </a:r>
            <a:r>
              <a:rPr lang="en-IE" dirty="0" err="1"/>
              <a:t>zoogdier</a:t>
            </a:r>
            <a:r>
              <a:rPr lang="en-IE" dirty="0"/>
              <a:t>”</a:t>
            </a:r>
          </a:p>
          <a:p>
            <a:endParaRPr lang="en-IE" dirty="0"/>
          </a:p>
          <a:p>
            <a:pPr lvl="1"/>
            <a:r>
              <a:rPr lang="en-IE" dirty="0"/>
              <a:t>In C# </a:t>
            </a:r>
            <a:r>
              <a:rPr lang="en-IE" dirty="0" err="1"/>
              <a:t>kan</a:t>
            </a:r>
            <a:r>
              <a:rPr lang="en-IE" dirty="0"/>
              <a:t> je </a:t>
            </a:r>
            <a:r>
              <a:rPr lang="en-IE" dirty="0" err="1"/>
              <a:t>dit</a:t>
            </a:r>
            <a:r>
              <a:rPr lang="en-IE" dirty="0"/>
              <a:t> via twee </a:t>
            </a:r>
            <a:r>
              <a:rPr lang="en-IE" dirty="0" err="1"/>
              <a:t>klassen</a:t>
            </a:r>
            <a:r>
              <a:rPr lang="en-IE" dirty="0"/>
              <a:t>:</a:t>
            </a:r>
          </a:p>
          <a:p>
            <a:pPr lvl="2"/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Zoogdier</a:t>
            </a:r>
            <a:endParaRPr lang="en-IE" dirty="0"/>
          </a:p>
          <a:p>
            <a:pPr lvl="2"/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Paard</a:t>
            </a:r>
            <a:endParaRPr lang="en-IE" dirty="0"/>
          </a:p>
          <a:p>
            <a:pPr lvl="1"/>
            <a:r>
              <a:rPr lang="en-IE" dirty="0"/>
              <a:t>En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overerving</a:t>
            </a:r>
            <a:r>
              <a:rPr lang="en-IE" dirty="0"/>
              <a:t> </a:t>
            </a:r>
            <a:r>
              <a:rPr lang="en-IE" dirty="0" err="1"/>
              <a:t>modelleren</a:t>
            </a:r>
            <a:endParaRPr lang="en-IE" dirty="0"/>
          </a:p>
          <a:p>
            <a:pPr lvl="2"/>
            <a:r>
              <a:rPr lang="en-IE" dirty="0" err="1"/>
              <a:t>Paard</a:t>
            </a:r>
            <a:r>
              <a:rPr lang="en-IE" dirty="0"/>
              <a:t> </a:t>
            </a:r>
            <a:r>
              <a:rPr lang="en-IE" dirty="0" err="1"/>
              <a:t>erft</a:t>
            </a:r>
            <a:r>
              <a:rPr lang="en-IE" dirty="0"/>
              <a:t> van </a:t>
            </a:r>
            <a:r>
              <a:rPr lang="en-IE" dirty="0" err="1"/>
              <a:t>zoogdier</a:t>
            </a:r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b="1" dirty="0"/>
              <a:t>=&gt; </a:t>
            </a:r>
            <a:r>
              <a:rPr lang="en-IE" b="1" dirty="0" err="1"/>
              <a:t>Alle</a:t>
            </a:r>
            <a:r>
              <a:rPr lang="en-IE" b="1" dirty="0"/>
              <a:t> </a:t>
            </a:r>
            <a:r>
              <a:rPr lang="en-IE" b="1" dirty="0" err="1"/>
              <a:t>paarden</a:t>
            </a:r>
            <a:r>
              <a:rPr lang="en-IE" b="1" dirty="0"/>
              <a:t> </a:t>
            </a:r>
            <a:r>
              <a:rPr lang="en-IE" b="1" dirty="0" err="1"/>
              <a:t>zijn</a:t>
            </a:r>
            <a:r>
              <a:rPr lang="en-IE" b="1" dirty="0"/>
              <a:t> </a:t>
            </a:r>
            <a:r>
              <a:rPr lang="en-IE" b="1" dirty="0" err="1"/>
              <a:t>zoogdier</a:t>
            </a:r>
            <a:endParaRPr lang="en-IE" b="1" dirty="0"/>
          </a:p>
          <a:p>
            <a:pPr lvl="2"/>
            <a:r>
              <a:rPr lang="en-IE" b="1" dirty="0"/>
              <a:t>=&gt; </a:t>
            </a:r>
            <a:r>
              <a:rPr lang="en-IE" b="1" dirty="0" err="1"/>
              <a:t>Paarden</a:t>
            </a:r>
            <a:r>
              <a:rPr lang="en-IE" b="1" dirty="0"/>
              <a:t> </a:t>
            </a:r>
            <a:r>
              <a:rPr lang="en-IE" b="1" dirty="0" err="1"/>
              <a:t>hebben</a:t>
            </a:r>
            <a:r>
              <a:rPr lang="en-IE" b="1" dirty="0"/>
              <a:t> </a:t>
            </a:r>
            <a:r>
              <a:rPr lang="en-IE" b="1" dirty="0" err="1"/>
              <a:t>dus</a:t>
            </a:r>
            <a:r>
              <a:rPr lang="en-IE" b="1" dirty="0"/>
              <a:t> </a:t>
            </a:r>
            <a:r>
              <a:rPr lang="en-IE" b="1" dirty="0" err="1"/>
              <a:t>dezelfde</a:t>
            </a:r>
            <a:r>
              <a:rPr lang="en-IE" b="1" dirty="0"/>
              <a:t> </a:t>
            </a:r>
            <a:r>
              <a:rPr lang="en-IE" b="1" dirty="0" err="1"/>
              <a:t>eigenschappen</a:t>
            </a:r>
            <a:r>
              <a:rPr lang="en-IE" b="1" dirty="0"/>
              <a:t> </a:t>
            </a:r>
            <a:r>
              <a:rPr lang="en-IE" b="1" dirty="0" err="1"/>
              <a:t>als</a:t>
            </a:r>
            <a:r>
              <a:rPr lang="en-IE" b="1" dirty="0"/>
              <a:t> </a:t>
            </a:r>
            <a:r>
              <a:rPr lang="en-IE" b="1" dirty="0" err="1"/>
              <a:t>zoogdieren</a:t>
            </a:r>
            <a:r>
              <a:rPr lang="en-IE" b="1" dirty="0"/>
              <a:t>, en </a:t>
            </a:r>
            <a:r>
              <a:rPr lang="en-IE" b="1" dirty="0" err="1"/>
              <a:t>kunnen</a:t>
            </a:r>
            <a:r>
              <a:rPr lang="en-IE" b="1" dirty="0"/>
              <a:t> </a:t>
            </a:r>
            <a:r>
              <a:rPr lang="en-IE" b="1" dirty="0" err="1"/>
              <a:t>meer</a:t>
            </a:r>
            <a:endParaRPr lang="en-IE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74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UML Notatie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Pijl geeft aan “ erft over van” / “is een”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347" y="2349335"/>
            <a:ext cx="2452024" cy="362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187" y="2679403"/>
            <a:ext cx="4747596" cy="2447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15046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ardontwerp">
  <a:themeElements>
    <a:clrScheme name="Roo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ardontwerp 1">
        <a:dk1>
          <a:srgbClr val="330000"/>
        </a:dk1>
        <a:lt1>
          <a:srgbClr val="FFFFFF"/>
        </a:lt1>
        <a:dk2>
          <a:srgbClr val="330000"/>
        </a:dk2>
        <a:lt2>
          <a:srgbClr val="5C1F00"/>
        </a:lt2>
        <a:accent1>
          <a:srgbClr val="FF9900"/>
        </a:accent1>
        <a:accent2>
          <a:srgbClr val="330000"/>
        </a:accent2>
        <a:accent3>
          <a:srgbClr val="FFFFFF"/>
        </a:accent3>
        <a:accent4>
          <a:srgbClr val="2A0000"/>
        </a:accent4>
        <a:accent5>
          <a:srgbClr val="FFCAAA"/>
        </a:accent5>
        <a:accent6>
          <a:srgbClr val="2D0000"/>
        </a:accent6>
        <a:hlink>
          <a:srgbClr val="FFCC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1039</Words>
  <Application>Microsoft Office PowerPoint</Application>
  <PresentationFormat>Breedbeeld</PresentationFormat>
  <Paragraphs>281</Paragraphs>
  <Slides>42</Slides>
  <Notes>3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42</vt:i4>
      </vt:variant>
    </vt:vector>
  </HeadingPairs>
  <TitlesOfParts>
    <vt:vector size="51" baseType="lpstr">
      <vt:lpstr>proxima-nova</vt:lpstr>
      <vt:lpstr>Courier New</vt:lpstr>
      <vt:lpstr>Arial</vt:lpstr>
      <vt:lpstr>Aharoni</vt:lpstr>
      <vt:lpstr>Courier</vt:lpstr>
      <vt:lpstr>Times</vt:lpstr>
      <vt:lpstr>Times New Roman</vt:lpstr>
      <vt:lpstr>Calibri</vt:lpstr>
      <vt:lpstr>Standaardontwerp</vt:lpstr>
      <vt:lpstr>Object Oriented Programming</vt:lpstr>
      <vt:lpstr>Inheritance Hierarchy</vt:lpstr>
      <vt:lpstr>Basisgedachte overerving</vt:lpstr>
      <vt:lpstr>Overerving: is een</vt:lpstr>
      <vt:lpstr>Ook in software kunnen we overerven</vt:lpstr>
      <vt:lpstr>Specialisatie: definitie</vt:lpstr>
      <vt:lpstr>Specialisatie voorbeelden</vt:lpstr>
      <vt:lpstr>Overerving/specialisatie in C#</vt:lpstr>
      <vt:lpstr>UML Notatie</vt:lpstr>
      <vt:lpstr>Syntax</vt:lpstr>
      <vt:lpstr>Inheritance syntax</vt:lpstr>
      <vt:lpstr>Wat erft de child-klasse over?</vt:lpstr>
      <vt:lpstr>Meerdere keren overerven mag natuurlijk ook</vt:lpstr>
      <vt:lpstr>Inheritance tree van spel</vt:lpstr>
      <vt:lpstr>Voordelen van overerving?</vt:lpstr>
      <vt:lpstr>PowerPoint-presentatie</vt:lpstr>
      <vt:lpstr>Wanneer inheritance toepassen?</vt:lpstr>
      <vt:lpstr>Constructors bij overerving</vt:lpstr>
      <vt:lpstr>Volgorde van constructors!</vt:lpstr>
      <vt:lpstr>Constructors bij inheritance</vt:lpstr>
      <vt:lpstr>Impliciete constructor aanroep</vt:lpstr>
      <vt:lpstr>This en base</vt:lpstr>
      <vt:lpstr>PowerPoint-presentatie</vt:lpstr>
      <vt:lpstr>DEMO Time</vt:lpstr>
      <vt:lpstr>Invullen please</vt:lpstr>
      <vt:lpstr>Overerving blokkeren</vt:lpstr>
      <vt:lpstr>Classe hierarchie</vt:lpstr>
      <vt:lpstr>Sealed</vt:lpstr>
      <vt:lpstr>Sealed voorbeeld</vt:lpstr>
      <vt:lpstr>Override en virtual</vt:lpstr>
      <vt:lpstr>Inheritance: methoden overriden</vt:lpstr>
      <vt:lpstr>Virtual en override</vt:lpstr>
      <vt:lpstr>Virtual en override</vt:lpstr>
      <vt:lpstr>Code geeft nog steeds fout</vt:lpstr>
      <vt:lpstr>Toegankelijkheid</vt:lpstr>
      <vt:lpstr>Private vs protected</vt:lpstr>
      <vt:lpstr>Base keyword</vt:lpstr>
      <vt:lpstr>Eikeba</vt:lpstr>
      <vt:lpstr>Base</vt:lpstr>
      <vt:lpstr>Parent methoden aanroepen</vt:lpstr>
      <vt:lpstr>Extra voordeel van deze aanpak</vt:lpstr>
      <vt:lpstr>Samenvatting: Overerving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Dams</dc:creator>
  <cp:lastModifiedBy>Tim Dams</cp:lastModifiedBy>
  <cp:revision>11</cp:revision>
  <dcterms:created xsi:type="dcterms:W3CDTF">2019-03-17T08:51:56Z</dcterms:created>
  <dcterms:modified xsi:type="dcterms:W3CDTF">2019-03-20T09:19:22Z</dcterms:modified>
</cp:coreProperties>
</file>